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96" r:id="rId4"/>
    <p:sldId id="297" r:id="rId5"/>
    <p:sldId id="301" r:id="rId6"/>
    <p:sldId id="298" r:id="rId7"/>
    <p:sldId id="299" r:id="rId8"/>
    <p:sldId id="300" r:id="rId9"/>
    <p:sldId id="302" r:id="rId10"/>
    <p:sldId id="303" r:id="rId11"/>
    <p:sldId id="304" r:id="rId12"/>
    <p:sldId id="305" r:id="rId13"/>
    <p:sldId id="268" r:id="rId14"/>
    <p:sldId id="270" r:id="rId15"/>
    <p:sldId id="280" r:id="rId16"/>
    <p:sldId id="284" r:id="rId17"/>
    <p:sldId id="319" r:id="rId18"/>
    <p:sldId id="322" r:id="rId19"/>
    <p:sldId id="323" r:id="rId20"/>
    <p:sldId id="324" r:id="rId21"/>
    <p:sldId id="320" r:id="rId22"/>
    <p:sldId id="321" r:id="rId23"/>
    <p:sldId id="325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07" r:id="rId35"/>
    <p:sldId id="308" r:id="rId36"/>
    <p:sldId id="285" r:id="rId3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02E"/>
    <a:srgbClr val="627A32"/>
    <a:srgbClr val="6B8537"/>
    <a:srgbClr val="83120F"/>
    <a:srgbClr val="8F1411"/>
    <a:srgbClr val="92400E"/>
    <a:srgbClr val="920000"/>
    <a:srgbClr val="FFFFCC"/>
    <a:srgbClr val="235189"/>
    <a:srgbClr val="21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67" autoAdjust="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116B1-26E1-44EA-9E52-BE080A4ACEAF}" type="datetimeFigureOut">
              <a:rPr lang="en-US" smtClean="0"/>
              <a:pPr/>
              <a:t>09-Dec-16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F97CE-FF28-4D7B-BA66-2E4737E44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9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Vrea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spun </a:t>
            </a:r>
            <a:r>
              <a:rPr lang="en-GB" dirty="0" err="1" smtClean="0"/>
              <a:t>bine</a:t>
            </a:r>
            <a:r>
              <a:rPr lang="en-GB" dirty="0" smtClean="0"/>
              <a:t> </a:t>
            </a:r>
            <a:r>
              <a:rPr lang="en-GB" dirty="0" err="1" smtClean="0"/>
              <a:t>ati</a:t>
            </a:r>
            <a:r>
              <a:rPr lang="en-GB" dirty="0" smtClean="0"/>
              <a:t> </a:t>
            </a:r>
            <a:r>
              <a:rPr lang="en-GB" dirty="0" err="1" smtClean="0"/>
              <a:t>venit</a:t>
            </a:r>
            <a:r>
              <a:rPr lang="en-GB" dirty="0" smtClean="0"/>
              <a:t> –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</a:t>
            </a:r>
            <a:r>
              <a:rPr lang="en-GB" dirty="0" err="1" smtClean="0"/>
              <a:t>multumesc</a:t>
            </a:r>
            <a:r>
              <a:rPr lang="en-GB" dirty="0" smtClean="0"/>
              <a:t> in </a:t>
            </a:r>
            <a:r>
              <a:rPr lang="en-GB" dirty="0" err="1" smtClean="0"/>
              <a:t>numele</a:t>
            </a:r>
            <a:r>
              <a:rPr lang="en-GB" dirty="0" smtClean="0"/>
              <a:t> </a:t>
            </a:r>
            <a:r>
              <a:rPr lang="en-GB" dirty="0" err="1" smtClean="0"/>
              <a:t>colegilor</a:t>
            </a:r>
            <a:r>
              <a:rPr lang="en-GB" dirty="0" smtClean="0"/>
              <a:t> </a:t>
            </a:r>
            <a:r>
              <a:rPr lang="en-GB" dirty="0" err="1" smtClean="0"/>
              <a:t>mei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ca </a:t>
            </a:r>
            <a:r>
              <a:rPr lang="en-GB" dirty="0" err="1" smtClean="0"/>
              <a:t>ati</a:t>
            </a:r>
            <a:r>
              <a:rPr lang="en-GB" dirty="0" smtClean="0"/>
              <a:t> </a:t>
            </a:r>
            <a:r>
              <a:rPr lang="en-GB" dirty="0" err="1" smtClean="0"/>
              <a:t>acceptat</a:t>
            </a:r>
            <a:r>
              <a:rPr lang="en-GB" dirty="0" smtClean="0"/>
              <a:t> </a:t>
            </a:r>
            <a:r>
              <a:rPr lang="en-GB" dirty="0" err="1" smtClean="0"/>
              <a:t>invitatia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noastra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Probabil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vazut</a:t>
            </a:r>
            <a:r>
              <a:rPr lang="en-GB" baseline="0" dirty="0" smtClean="0"/>
              <a:t> din </a:t>
            </a:r>
            <a:r>
              <a:rPr lang="en-GB" baseline="0" dirty="0" err="1" smtClean="0"/>
              <a:t>programul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nostru</a:t>
            </a:r>
            <a:r>
              <a:rPr lang="en-GB" baseline="0" dirty="0" smtClean="0"/>
              <a:t> ca </a:t>
            </a:r>
            <a:r>
              <a:rPr lang="en-GB" baseline="0" dirty="0" err="1" smtClean="0"/>
              <a:t>subiectele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</a:t>
            </a:r>
            <a:r>
              <a:rPr lang="en-GB" baseline="0" dirty="0" smtClean="0"/>
              <a:t> care vi le </a:t>
            </a:r>
            <a:r>
              <a:rPr lang="en-GB" baseline="0" dirty="0" err="1" smtClean="0"/>
              <a:t>propunem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pentru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discutie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refera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primul</a:t>
            </a:r>
            <a:r>
              <a:rPr lang="en-GB" baseline="0" dirty="0" smtClean="0"/>
              <a:t> rand la </a:t>
            </a:r>
            <a:r>
              <a:rPr lang="en-GB" baseline="0" dirty="0" err="1" smtClean="0"/>
              <a:t>microbiologie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Colegele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colegii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microbiologi</a:t>
            </a:r>
            <a:r>
              <a:rPr lang="en-GB" baseline="0" dirty="0" smtClean="0"/>
              <a:t> au </a:t>
            </a:r>
            <a:r>
              <a:rPr lang="en-GB" baseline="0" dirty="0" err="1" smtClean="0"/>
              <a:t>avut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dorinta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initiativa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prezenta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detalii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cateva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noutati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acest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domeniu</a:t>
            </a:r>
            <a:r>
              <a:rPr lang="en-GB" baseline="0" dirty="0" smtClean="0"/>
              <a:t>. Am </a:t>
            </a:r>
            <a:r>
              <a:rPr lang="en-GB" baseline="0" dirty="0" err="1" smtClean="0"/>
              <a:t>adaugat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cateva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lucruri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despre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iradiere</a:t>
            </a:r>
            <a:r>
              <a:rPr lang="en-GB" baseline="0" dirty="0" smtClean="0"/>
              <a:t> – care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obiectul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nostru</a:t>
            </a:r>
            <a:r>
              <a:rPr lang="en-GB" baseline="0" dirty="0" smtClean="0"/>
              <a:t> principal de </a:t>
            </a:r>
            <a:r>
              <a:rPr lang="en-GB" baseline="0" dirty="0" err="1" smtClean="0"/>
              <a:t>activitate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care </a:t>
            </a:r>
            <a:r>
              <a:rPr lang="en-GB" baseline="0" dirty="0" err="1" smtClean="0"/>
              <a:t>sper</a:t>
            </a:r>
            <a:r>
              <a:rPr lang="en-GB" baseline="0" dirty="0" smtClean="0"/>
              <a:t> ca vi se </a:t>
            </a:r>
            <a:r>
              <a:rPr lang="en-GB" baseline="0" dirty="0" err="1" smtClean="0"/>
              <a:t>vor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parea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interesante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prin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iradire</a:t>
            </a:r>
            <a:r>
              <a:rPr lang="en-GB" baseline="0" dirty="0" smtClean="0"/>
              <a:t> se pot </a:t>
            </a:r>
            <a:r>
              <a:rPr lang="en-GB" baseline="0" dirty="0" err="1" smtClean="0"/>
              <a:t>rezolva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intodeauna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probleme</a:t>
            </a:r>
            <a:r>
              <a:rPr lang="en-GB" baseline="0" dirty="0" smtClean="0"/>
              <a:t> legate de </a:t>
            </a:r>
            <a:r>
              <a:rPr lang="en-GB" baseline="0" dirty="0" err="1" smtClean="0"/>
              <a:t>contaminarea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microbiana</a:t>
            </a:r>
            <a:r>
              <a:rPr lang="en-GB" baseline="0" dirty="0" smtClean="0"/>
              <a:t>. Personal, am </a:t>
            </a:r>
            <a:r>
              <a:rPr lang="en-GB" baseline="0" dirty="0" err="1" smtClean="0"/>
              <a:t>vrut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incep</a:t>
            </a:r>
            <a:r>
              <a:rPr lang="en-GB" baseline="0" dirty="0" smtClean="0"/>
              <a:t> cu un </a:t>
            </a:r>
            <a:r>
              <a:rPr lang="en-GB" baseline="0" dirty="0" err="1" smtClean="0"/>
              <a:t>scurt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istoric</a:t>
            </a:r>
            <a:r>
              <a:rPr lang="en-GB" baseline="0" dirty="0" smtClean="0"/>
              <a:t> al </a:t>
            </a:r>
            <a:r>
              <a:rPr lang="en-GB" baseline="0" dirty="0" err="1" smtClean="0"/>
              <a:t>centrului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nostru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Dvs</a:t>
            </a:r>
            <a:r>
              <a:rPr lang="en-GB" baseline="0" dirty="0" smtClean="0"/>
              <a:t>. Ne </a:t>
            </a:r>
            <a:r>
              <a:rPr lang="en-GB" baseline="0" dirty="0" err="1" smtClean="0"/>
              <a:t>cunoasteti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acum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cunosteti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diferite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fatete</a:t>
            </a:r>
            <a:r>
              <a:rPr lang="en-GB" baseline="0" dirty="0" smtClean="0"/>
              <a:t> ale </a:t>
            </a:r>
            <a:r>
              <a:rPr lang="en-GB" baseline="0" dirty="0" err="1" smtClean="0"/>
              <a:t>activitatii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noastre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cred</a:t>
            </a:r>
            <a:r>
              <a:rPr lang="en-GB" baseline="0" dirty="0" smtClean="0"/>
              <a:t> ca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interesant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aflati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despre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istori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noastra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ceea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acum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ansamblu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43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iradiator</a:t>
            </a:r>
            <a:r>
              <a:rPr lang="en-GB" dirty="0" smtClean="0"/>
              <a:t> de </a:t>
            </a:r>
            <a:r>
              <a:rPr lang="en-GB" dirty="0" err="1" smtClean="0"/>
              <a:t>cercetare</a:t>
            </a:r>
            <a:r>
              <a:rPr lang="en-GB" dirty="0" smtClean="0"/>
              <a:t> – f </a:t>
            </a:r>
            <a:r>
              <a:rPr lang="en-GB" dirty="0" err="1" smtClean="0"/>
              <a:t>util</a:t>
            </a:r>
            <a:r>
              <a:rPr lang="en-GB" dirty="0" smtClean="0"/>
              <a:t> pt </a:t>
            </a:r>
            <a:r>
              <a:rPr lang="en-GB" dirty="0" err="1" smtClean="0"/>
              <a:t>iradiere</a:t>
            </a:r>
            <a:r>
              <a:rPr lang="en-GB" dirty="0" smtClean="0"/>
              <a:t> </a:t>
            </a:r>
            <a:r>
              <a:rPr lang="en-GB" dirty="0" err="1" smtClean="0"/>
              <a:t>probelor</a:t>
            </a:r>
            <a:r>
              <a:rPr lang="en-GB" dirty="0" smtClean="0"/>
              <a:t> - 200 </a:t>
            </a:r>
            <a:r>
              <a:rPr lang="en-GB" dirty="0" err="1" smtClean="0"/>
              <a:t>iradieri</a:t>
            </a:r>
            <a:r>
              <a:rPr lang="en-GB" dirty="0" smtClean="0"/>
              <a:t>/an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43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laboratoe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fiz-chim</a:t>
            </a:r>
            <a:r>
              <a:rPr lang="en-GB" baseline="0" dirty="0" smtClean="0"/>
              <a:t>. O </a:t>
            </a:r>
            <a:r>
              <a:rPr lang="en-GB" baseline="0" dirty="0" err="1" smtClean="0"/>
              <a:t>proma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componenta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dozimertria</a:t>
            </a:r>
            <a:r>
              <a:rPr lang="en-GB" baseline="0" dirty="0" smtClean="0"/>
              <a:t> de doze </a:t>
            </a:r>
            <a:r>
              <a:rPr lang="en-GB" baseline="0" dirty="0" err="1" smtClean="0"/>
              <a:t>mari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8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laboratoe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fiz-chim</a:t>
            </a:r>
            <a:r>
              <a:rPr lang="en-GB" baseline="0" dirty="0" smtClean="0"/>
              <a:t>. O </a:t>
            </a:r>
            <a:r>
              <a:rPr lang="en-GB" baseline="0" dirty="0" err="1" smtClean="0"/>
              <a:t>proma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componenta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dozimertria</a:t>
            </a:r>
            <a:r>
              <a:rPr lang="en-GB" baseline="0" dirty="0" smtClean="0"/>
              <a:t> de doze </a:t>
            </a:r>
            <a:r>
              <a:rPr lang="en-GB" baseline="0" dirty="0" err="1" smtClean="0"/>
              <a:t>mari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8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laboratoe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fiz-chim</a:t>
            </a:r>
            <a:r>
              <a:rPr lang="en-GB" baseline="0" dirty="0" smtClean="0"/>
              <a:t>. O </a:t>
            </a:r>
            <a:r>
              <a:rPr lang="en-GB" baseline="0" dirty="0" err="1" smtClean="0"/>
              <a:t>proma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componenta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dozimertria</a:t>
            </a:r>
            <a:r>
              <a:rPr lang="en-GB" baseline="0" dirty="0" smtClean="0"/>
              <a:t> de doze </a:t>
            </a:r>
            <a:r>
              <a:rPr lang="en-GB" baseline="0" dirty="0" err="1" smtClean="0"/>
              <a:t>mari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8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laboratoe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fiz-chim</a:t>
            </a:r>
            <a:r>
              <a:rPr lang="en-GB" baseline="0" dirty="0" smtClean="0"/>
              <a:t>. O </a:t>
            </a:r>
            <a:r>
              <a:rPr lang="en-GB" baseline="0" dirty="0" err="1" smtClean="0"/>
              <a:t>proma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componenta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dozimertria</a:t>
            </a:r>
            <a:r>
              <a:rPr lang="en-GB" baseline="0" dirty="0" smtClean="0"/>
              <a:t> de doze </a:t>
            </a:r>
            <a:r>
              <a:rPr lang="en-GB" baseline="0" dirty="0" err="1" smtClean="0"/>
              <a:t>mari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8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laboratoe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fiz-chim</a:t>
            </a:r>
            <a:r>
              <a:rPr lang="en-GB" baseline="0" dirty="0" smtClean="0"/>
              <a:t>. O </a:t>
            </a:r>
            <a:r>
              <a:rPr lang="en-GB" baseline="0" dirty="0" err="1" smtClean="0"/>
              <a:t>proma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componenta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dozimertria</a:t>
            </a:r>
            <a:r>
              <a:rPr lang="en-GB" baseline="0" dirty="0" smtClean="0"/>
              <a:t> de doze </a:t>
            </a:r>
            <a:r>
              <a:rPr lang="en-GB" baseline="0" dirty="0" err="1" smtClean="0"/>
              <a:t>mari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laboratoe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fiz-chim</a:t>
            </a:r>
            <a:r>
              <a:rPr lang="en-GB" baseline="0" dirty="0" smtClean="0"/>
              <a:t>. O </a:t>
            </a:r>
            <a:r>
              <a:rPr lang="en-GB" baseline="0" dirty="0" err="1" smtClean="0"/>
              <a:t>proma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componenta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dozimertria</a:t>
            </a:r>
            <a:r>
              <a:rPr lang="en-GB" baseline="0" dirty="0" smtClean="0"/>
              <a:t> de doze </a:t>
            </a:r>
            <a:r>
              <a:rPr lang="en-GB" baseline="0" dirty="0" err="1" smtClean="0"/>
              <a:t>mari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8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laboratoe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fiz-chim</a:t>
            </a:r>
            <a:r>
              <a:rPr lang="en-GB" baseline="0" dirty="0" smtClean="0"/>
              <a:t>. O </a:t>
            </a:r>
            <a:r>
              <a:rPr lang="en-GB" baseline="0" dirty="0" err="1" smtClean="0"/>
              <a:t>proma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componenta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dozimertria</a:t>
            </a:r>
            <a:r>
              <a:rPr lang="en-GB" baseline="0" dirty="0" smtClean="0"/>
              <a:t> de doze </a:t>
            </a:r>
            <a:r>
              <a:rPr lang="en-GB" baseline="0" dirty="0" err="1" smtClean="0"/>
              <a:t>mari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8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laboratoe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fiz-chim</a:t>
            </a:r>
            <a:r>
              <a:rPr lang="en-GB" baseline="0" dirty="0" smtClean="0"/>
              <a:t>. O </a:t>
            </a:r>
            <a:r>
              <a:rPr lang="en-GB" baseline="0" dirty="0" err="1" smtClean="0"/>
              <a:t>proma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componenta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dozimertria</a:t>
            </a:r>
            <a:r>
              <a:rPr lang="en-GB" baseline="0" dirty="0" smtClean="0"/>
              <a:t> de doze </a:t>
            </a:r>
            <a:r>
              <a:rPr lang="en-GB" baseline="0" dirty="0" err="1" smtClean="0"/>
              <a:t>mari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7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laboratoe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fiz-chim</a:t>
            </a:r>
            <a:r>
              <a:rPr lang="en-GB" baseline="0" dirty="0" smtClean="0"/>
              <a:t>. O </a:t>
            </a:r>
            <a:r>
              <a:rPr lang="en-GB" baseline="0" dirty="0" err="1" smtClean="0"/>
              <a:t>proma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componenta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dozimertria</a:t>
            </a:r>
            <a:r>
              <a:rPr lang="en-GB" baseline="0" dirty="0" smtClean="0"/>
              <a:t> de doze </a:t>
            </a:r>
            <a:r>
              <a:rPr lang="en-GB" baseline="0" dirty="0" err="1" smtClean="0"/>
              <a:t>mari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6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Mi-am </a:t>
            </a:r>
            <a:r>
              <a:rPr lang="en-GB" dirty="0" err="1" smtClean="0"/>
              <a:t>intitulat</a:t>
            </a:r>
            <a:r>
              <a:rPr lang="en-GB" dirty="0" smtClean="0"/>
              <a:t> </a:t>
            </a:r>
            <a:r>
              <a:rPr lang="en-GB" dirty="0" err="1" smtClean="0"/>
              <a:t>prezentarea</a:t>
            </a:r>
            <a:r>
              <a:rPr lang="en-GB" dirty="0" smtClean="0"/>
              <a:t> – 15 </a:t>
            </a:r>
            <a:r>
              <a:rPr lang="en-GB" dirty="0" err="1" smtClean="0"/>
              <a:t>ani</a:t>
            </a:r>
            <a:r>
              <a:rPr lang="en-GB" dirty="0" smtClean="0"/>
              <a:t> de la </a:t>
            </a:r>
            <a:r>
              <a:rPr lang="en-GB" dirty="0" err="1" smtClean="0"/>
              <a:t>infiintare</a:t>
            </a:r>
            <a:r>
              <a:rPr lang="en-GB" dirty="0" smtClean="0"/>
              <a:t>, </a:t>
            </a:r>
            <a:r>
              <a:rPr lang="en-GB" dirty="0" err="1" smtClean="0"/>
              <a:t>insa</a:t>
            </a:r>
            <a:r>
              <a:rPr lang="en-GB" dirty="0" smtClean="0"/>
              <a:t> a </a:t>
            </a:r>
            <a:r>
              <a:rPr lang="en-GB" dirty="0" err="1" smtClean="0"/>
              <a:t>existat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o </a:t>
            </a:r>
            <a:r>
              <a:rPr lang="en-GB" dirty="0" err="1" smtClean="0"/>
              <a:t>etapa</a:t>
            </a:r>
            <a:r>
              <a:rPr lang="en-GB" dirty="0" smtClean="0"/>
              <a:t> </a:t>
            </a:r>
            <a:r>
              <a:rPr lang="en-GB" dirty="0" err="1" smtClean="0"/>
              <a:t>anterioara</a:t>
            </a:r>
            <a:r>
              <a:rPr lang="en-GB" dirty="0" smtClean="0"/>
              <a:t>  - de </a:t>
            </a:r>
            <a:r>
              <a:rPr lang="en-GB" dirty="0" err="1" smtClean="0"/>
              <a:t>proiect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constructie</a:t>
            </a:r>
            <a:r>
              <a:rPr lang="en-GB" dirty="0" smtClean="0"/>
              <a:t>,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inainte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exista</a:t>
            </a:r>
            <a:r>
              <a:rPr lang="en-GB" baseline="0" dirty="0" smtClean="0"/>
              <a:t> un background in </a:t>
            </a:r>
            <a:r>
              <a:rPr lang="en-GB" baseline="0" dirty="0" err="1" smtClean="0"/>
              <a:t>institutul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nostru</a:t>
            </a:r>
            <a:r>
              <a:rPr lang="en-GB" baseline="0" dirty="0" smtClean="0"/>
              <a:t> care </a:t>
            </a:r>
            <a:r>
              <a:rPr lang="en-GB" baseline="0" dirty="0" err="1" smtClean="0"/>
              <a:t>explica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cumva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legitimat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aparitia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Centrului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iradieri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tehnologice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42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 </a:t>
            </a:r>
            <a:r>
              <a:rPr lang="en-GB" dirty="0" err="1" smtClean="0"/>
              <a:t>trebuie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mentionez</a:t>
            </a:r>
            <a:r>
              <a:rPr lang="en-GB" dirty="0" smtClean="0"/>
              <a:t> </a:t>
            </a:r>
            <a:r>
              <a:rPr lang="en-GB" dirty="0" err="1" smtClean="0"/>
              <a:t>inca</a:t>
            </a:r>
            <a:r>
              <a:rPr lang="en-GB" dirty="0" smtClean="0"/>
              <a:t> </a:t>
            </a:r>
            <a:r>
              <a:rPr lang="en-GB" dirty="0" err="1" smtClean="0"/>
              <a:t>unul</a:t>
            </a:r>
            <a:r>
              <a:rPr lang="en-GB" dirty="0" smtClean="0"/>
              <a:t> din </a:t>
            </a:r>
            <a:r>
              <a:rPr lang="en-GB" dirty="0" err="1" smtClean="0"/>
              <a:t>lucrurile</a:t>
            </a:r>
            <a:r>
              <a:rPr lang="en-GB" dirty="0" smtClean="0"/>
              <a:t> </a:t>
            </a:r>
            <a:r>
              <a:rPr lang="en-GB" dirty="0" err="1" smtClean="0"/>
              <a:t>mostenite</a:t>
            </a:r>
            <a:r>
              <a:rPr lang="en-GB" dirty="0" smtClean="0"/>
              <a:t> de la dl- </a:t>
            </a:r>
            <a:r>
              <a:rPr lang="en-GB" dirty="0" err="1" smtClean="0"/>
              <a:t>ponta</a:t>
            </a:r>
            <a:r>
              <a:rPr lang="en-GB" dirty="0" smtClean="0"/>
              <a:t> – o </a:t>
            </a:r>
            <a:r>
              <a:rPr lang="en-GB" dirty="0" err="1" smtClean="0"/>
              <a:t>medie</a:t>
            </a:r>
            <a:r>
              <a:rPr lang="en-GB" dirty="0" smtClean="0"/>
              <a:t> de </a:t>
            </a:r>
            <a:r>
              <a:rPr lang="en-GB" dirty="0" err="1" smtClean="0"/>
              <a:t>virsta</a:t>
            </a:r>
            <a:r>
              <a:rPr lang="en-GB" dirty="0" smtClean="0"/>
              <a:t> </a:t>
            </a:r>
            <a:r>
              <a:rPr lang="en-GB" dirty="0" err="1" smtClean="0"/>
              <a:t>foarte</a:t>
            </a:r>
            <a:r>
              <a:rPr lang="en-GB" dirty="0" smtClean="0"/>
              <a:t> </a:t>
            </a:r>
            <a:r>
              <a:rPr lang="en-GB" dirty="0" err="1" smtClean="0"/>
              <a:t>scazuta</a:t>
            </a:r>
            <a:r>
              <a:rPr lang="en-GB" dirty="0" smtClean="0"/>
              <a:t> – </a:t>
            </a:r>
            <a:r>
              <a:rPr lang="en-GB" dirty="0" err="1" smtClean="0"/>
              <a:t>colegi</a:t>
            </a:r>
            <a:r>
              <a:rPr lang="en-GB" dirty="0" smtClean="0"/>
              <a:t> </a:t>
            </a:r>
            <a:r>
              <a:rPr lang="en-GB" dirty="0" err="1" smtClean="0"/>
              <a:t>tineri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motivati</a:t>
            </a:r>
            <a:r>
              <a:rPr lang="en-GB" dirty="0" smtClean="0"/>
              <a:t>, </a:t>
            </a:r>
            <a:r>
              <a:rPr lang="en-GB" dirty="0" err="1" smtClean="0"/>
              <a:t>pe</a:t>
            </a:r>
            <a:r>
              <a:rPr lang="en-GB" dirty="0" smtClean="0"/>
              <a:t> care </a:t>
            </a:r>
            <a:r>
              <a:rPr lang="en-GB" dirty="0" err="1" smtClean="0"/>
              <a:t>deja</a:t>
            </a:r>
            <a:r>
              <a:rPr lang="en-GB" dirty="0" smtClean="0"/>
              <a:t> ii </a:t>
            </a:r>
            <a:r>
              <a:rPr lang="en-GB" dirty="0" err="1" smtClean="0"/>
              <a:t>cunoasteti</a:t>
            </a:r>
            <a:r>
              <a:rPr lang="en-GB" dirty="0" smtClean="0"/>
              <a:t> </a:t>
            </a:r>
            <a:r>
              <a:rPr lang="en-GB" dirty="0" err="1" smtClean="0"/>
              <a:t>saii</a:t>
            </a:r>
            <a:r>
              <a:rPr lang="en-GB" dirty="0" smtClean="0"/>
              <a:t> </a:t>
            </a:r>
            <a:r>
              <a:rPr lang="en-GB" dirty="0" err="1" smtClean="0"/>
              <a:t>veti</a:t>
            </a:r>
            <a:r>
              <a:rPr lang="en-GB" dirty="0" smtClean="0"/>
              <a:t> </a:t>
            </a:r>
            <a:r>
              <a:rPr lang="en-GB" dirty="0" err="1" smtClean="0"/>
              <a:t>cunoaste</a:t>
            </a:r>
            <a:r>
              <a:rPr lang="en-GB" dirty="0" smtClean="0"/>
              <a:t> </a:t>
            </a:r>
            <a:r>
              <a:rPr lang="en-GB" dirty="0" err="1" smtClean="0"/>
              <a:t>azi</a:t>
            </a:r>
            <a:r>
              <a:rPr lang="en-GB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Mi-am </a:t>
            </a:r>
            <a:r>
              <a:rPr lang="en-GB" dirty="0" err="1" smtClean="0"/>
              <a:t>intitulat</a:t>
            </a:r>
            <a:r>
              <a:rPr lang="en-GB" dirty="0" smtClean="0"/>
              <a:t> </a:t>
            </a:r>
            <a:r>
              <a:rPr lang="en-GB" dirty="0" err="1" smtClean="0"/>
              <a:t>prezentarea</a:t>
            </a:r>
            <a:r>
              <a:rPr lang="en-GB" dirty="0" smtClean="0"/>
              <a:t> – 15 </a:t>
            </a:r>
            <a:r>
              <a:rPr lang="en-GB" dirty="0" err="1" smtClean="0"/>
              <a:t>ani</a:t>
            </a:r>
            <a:r>
              <a:rPr lang="en-GB" dirty="0" smtClean="0"/>
              <a:t> de la </a:t>
            </a:r>
            <a:r>
              <a:rPr lang="en-GB" dirty="0" err="1" smtClean="0"/>
              <a:t>infiintare</a:t>
            </a:r>
            <a:r>
              <a:rPr lang="en-GB" dirty="0" smtClean="0"/>
              <a:t>, </a:t>
            </a:r>
            <a:r>
              <a:rPr lang="en-GB" dirty="0" err="1" smtClean="0"/>
              <a:t>insa</a:t>
            </a:r>
            <a:r>
              <a:rPr lang="en-GB" dirty="0" smtClean="0"/>
              <a:t> a </a:t>
            </a:r>
            <a:r>
              <a:rPr lang="en-GB" dirty="0" err="1" smtClean="0"/>
              <a:t>existat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o </a:t>
            </a:r>
            <a:r>
              <a:rPr lang="en-GB" dirty="0" err="1" smtClean="0"/>
              <a:t>etapa</a:t>
            </a:r>
            <a:r>
              <a:rPr lang="en-GB" dirty="0" smtClean="0"/>
              <a:t> </a:t>
            </a:r>
            <a:r>
              <a:rPr lang="en-GB" dirty="0" err="1" smtClean="0"/>
              <a:t>anterioara</a:t>
            </a:r>
            <a:r>
              <a:rPr lang="en-GB" dirty="0" smtClean="0"/>
              <a:t>  - de </a:t>
            </a:r>
            <a:r>
              <a:rPr lang="en-GB" dirty="0" err="1" smtClean="0"/>
              <a:t>proiect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constructie</a:t>
            </a:r>
            <a:r>
              <a:rPr lang="en-GB" dirty="0" smtClean="0"/>
              <a:t>,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inainte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exista</a:t>
            </a:r>
            <a:r>
              <a:rPr lang="en-GB" baseline="0" dirty="0" smtClean="0"/>
              <a:t> un background in </a:t>
            </a:r>
            <a:r>
              <a:rPr lang="en-GB" baseline="0" dirty="0" err="1" smtClean="0"/>
              <a:t>institutul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nostru</a:t>
            </a:r>
            <a:r>
              <a:rPr lang="en-GB" baseline="0" dirty="0" smtClean="0"/>
              <a:t> care </a:t>
            </a:r>
            <a:r>
              <a:rPr lang="en-GB" baseline="0" dirty="0" err="1" smtClean="0"/>
              <a:t>explica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cumva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legitimat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aparitia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Centrului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iradieri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tehnologice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Mi-am </a:t>
            </a:r>
            <a:r>
              <a:rPr lang="en-GB" dirty="0" err="1" smtClean="0"/>
              <a:t>intitulat</a:t>
            </a:r>
            <a:r>
              <a:rPr lang="en-GB" dirty="0" smtClean="0"/>
              <a:t> </a:t>
            </a:r>
            <a:r>
              <a:rPr lang="en-GB" dirty="0" err="1" smtClean="0"/>
              <a:t>prezentarea</a:t>
            </a:r>
            <a:r>
              <a:rPr lang="en-GB" dirty="0" smtClean="0"/>
              <a:t> – 15 </a:t>
            </a:r>
            <a:r>
              <a:rPr lang="en-GB" dirty="0" err="1" smtClean="0"/>
              <a:t>ani</a:t>
            </a:r>
            <a:r>
              <a:rPr lang="en-GB" dirty="0" smtClean="0"/>
              <a:t> de la </a:t>
            </a:r>
            <a:r>
              <a:rPr lang="en-GB" dirty="0" err="1" smtClean="0"/>
              <a:t>infiintare</a:t>
            </a:r>
            <a:r>
              <a:rPr lang="en-GB" dirty="0" smtClean="0"/>
              <a:t>, </a:t>
            </a:r>
            <a:r>
              <a:rPr lang="en-GB" dirty="0" err="1" smtClean="0"/>
              <a:t>insa</a:t>
            </a:r>
            <a:r>
              <a:rPr lang="en-GB" dirty="0" smtClean="0"/>
              <a:t> a </a:t>
            </a:r>
            <a:r>
              <a:rPr lang="en-GB" dirty="0" err="1" smtClean="0"/>
              <a:t>existat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o </a:t>
            </a:r>
            <a:r>
              <a:rPr lang="en-GB" dirty="0" err="1" smtClean="0"/>
              <a:t>etapa</a:t>
            </a:r>
            <a:r>
              <a:rPr lang="en-GB" dirty="0" smtClean="0"/>
              <a:t> </a:t>
            </a:r>
            <a:r>
              <a:rPr lang="en-GB" dirty="0" err="1" smtClean="0"/>
              <a:t>anterioara</a:t>
            </a:r>
            <a:r>
              <a:rPr lang="en-GB" dirty="0" smtClean="0"/>
              <a:t>  - de </a:t>
            </a:r>
            <a:r>
              <a:rPr lang="en-GB" dirty="0" err="1" smtClean="0"/>
              <a:t>proiect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constructie</a:t>
            </a:r>
            <a:r>
              <a:rPr lang="en-GB" dirty="0" smtClean="0"/>
              <a:t>,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inainte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exista</a:t>
            </a:r>
            <a:r>
              <a:rPr lang="en-GB" baseline="0" dirty="0" smtClean="0"/>
              <a:t> un background in </a:t>
            </a:r>
            <a:r>
              <a:rPr lang="en-GB" baseline="0" dirty="0" err="1" smtClean="0"/>
              <a:t>institutul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nostru</a:t>
            </a:r>
            <a:r>
              <a:rPr lang="en-GB" baseline="0" dirty="0" smtClean="0"/>
              <a:t> care </a:t>
            </a:r>
            <a:r>
              <a:rPr lang="en-GB" baseline="0" dirty="0" err="1" smtClean="0"/>
              <a:t>explica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cumva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legitimat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aparitia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Centrului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iradieri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tehnologice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Mi-am </a:t>
            </a:r>
            <a:r>
              <a:rPr lang="en-GB" dirty="0" err="1" smtClean="0"/>
              <a:t>intitulat</a:t>
            </a:r>
            <a:r>
              <a:rPr lang="en-GB" dirty="0" smtClean="0"/>
              <a:t> </a:t>
            </a:r>
            <a:r>
              <a:rPr lang="en-GB" dirty="0" err="1" smtClean="0"/>
              <a:t>prezentarea</a:t>
            </a:r>
            <a:r>
              <a:rPr lang="en-GB" dirty="0" smtClean="0"/>
              <a:t> – 15 </a:t>
            </a:r>
            <a:r>
              <a:rPr lang="en-GB" dirty="0" err="1" smtClean="0"/>
              <a:t>ani</a:t>
            </a:r>
            <a:r>
              <a:rPr lang="en-GB" dirty="0" smtClean="0"/>
              <a:t> de la </a:t>
            </a:r>
            <a:r>
              <a:rPr lang="en-GB" dirty="0" err="1" smtClean="0"/>
              <a:t>infiintare</a:t>
            </a:r>
            <a:r>
              <a:rPr lang="en-GB" dirty="0" smtClean="0"/>
              <a:t>, </a:t>
            </a:r>
            <a:r>
              <a:rPr lang="en-GB" dirty="0" err="1" smtClean="0"/>
              <a:t>insa</a:t>
            </a:r>
            <a:r>
              <a:rPr lang="en-GB" dirty="0" smtClean="0"/>
              <a:t> a </a:t>
            </a:r>
            <a:r>
              <a:rPr lang="en-GB" dirty="0" err="1" smtClean="0"/>
              <a:t>existat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o </a:t>
            </a:r>
            <a:r>
              <a:rPr lang="en-GB" dirty="0" err="1" smtClean="0"/>
              <a:t>etapa</a:t>
            </a:r>
            <a:r>
              <a:rPr lang="en-GB" dirty="0" smtClean="0"/>
              <a:t> </a:t>
            </a:r>
            <a:r>
              <a:rPr lang="en-GB" dirty="0" err="1" smtClean="0"/>
              <a:t>anterioara</a:t>
            </a:r>
            <a:r>
              <a:rPr lang="en-GB" dirty="0" smtClean="0"/>
              <a:t>  - de </a:t>
            </a:r>
            <a:r>
              <a:rPr lang="en-GB" dirty="0" err="1" smtClean="0"/>
              <a:t>proiect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constructie</a:t>
            </a:r>
            <a:r>
              <a:rPr lang="en-GB" dirty="0" smtClean="0"/>
              <a:t>,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inainte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exista</a:t>
            </a:r>
            <a:r>
              <a:rPr lang="en-GB" baseline="0" dirty="0" smtClean="0"/>
              <a:t> un background in </a:t>
            </a:r>
            <a:r>
              <a:rPr lang="en-GB" baseline="0" dirty="0" err="1" smtClean="0"/>
              <a:t>institutul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nostru</a:t>
            </a:r>
            <a:r>
              <a:rPr lang="en-GB" baseline="0" dirty="0" smtClean="0"/>
              <a:t> care </a:t>
            </a:r>
            <a:r>
              <a:rPr lang="en-GB" baseline="0" dirty="0" err="1" smtClean="0"/>
              <a:t>explica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cumva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legitimat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aparitia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Centrului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iradieri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tehnologice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1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Mi-am </a:t>
            </a:r>
            <a:r>
              <a:rPr lang="en-GB" dirty="0" err="1" smtClean="0"/>
              <a:t>intitulat</a:t>
            </a:r>
            <a:r>
              <a:rPr lang="en-GB" dirty="0" smtClean="0"/>
              <a:t> </a:t>
            </a:r>
            <a:r>
              <a:rPr lang="en-GB" dirty="0" err="1" smtClean="0"/>
              <a:t>prezentarea</a:t>
            </a:r>
            <a:r>
              <a:rPr lang="en-GB" dirty="0" smtClean="0"/>
              <a:t> – 15 </a:t>
            </a:r>
            <a:r>
              <a:rPr lang="en-GB" dirty="0" err="1" smtClean="0"/>
              <a:t>ani</a:t>
            </a:r>
            <a:r>
              <a:rPr lang="en-GB" dirty="0" smtClean="0"/>
              <a:t> de la </a:t>
            </a:r>
            <a:r>
              <a:rPr lang="en-GB" dirty="0" err="1" smtClean="0"/>
              <a:t>infiintare</a:t>
            </a:r>
            <a:r>
              <a:rPr lang="en-GB" dirty="0" smtClean="0"/>
              <a:t>, </a:t>
            </a:r>
            <a:r>
              <a:rPr lang="en-GB" dirty="0" err="1" smtClean="0"/>
              <a:t>insa</a:t>
            </a:r>
            <a:r>
              <a:rPr lang="en-GB" dirty="0" smtClean="0"/>
              <a:t> a </a:t>
            </a:r>
            <a:r>
              <a:rPr lang="en-GB" dirty="0" err="1" smtClean="0"/>
              <a:t>existat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o </a:t>
            </a:r>
            <a:r>
              <a:rPr lang="en-GB" dirty="0" err="1" smtClean="0"/>
              <a:t>etapa</a:t>
            </a:r>
            <a:r>
              <a:rPr lang="en-GB" dirty="0" smtClean="0"/>
              <a:t> </a:t>
            </a:r>
            <a:r>
              <a:rPr lang="en-GB" dirty="0" err="1" smtClean="0"/>
              <a:t>anterioara</a:t>
            </a:r>
            <a:r>
              <a:rPr lang="en-GB" dirty="0" smtClean="0"/>
              <a:t>  - de </a:t>
            </a:r>
            <a:r>
              <a:rPr lang="en-GB" dirty="0" err="1" smtClean="0"/>
              <a:t>proiect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constructie</a:t>
            </a:r>
            <a:r>
              <a:rPr lang="en-GB" dirty="0" smtClean="0"/>
              <a:t>,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inainte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exista</a:t>
            </a:r>
            <a:r>
              <a:rPr lang="en-GB" baseline="0" dirty="0" smtClean="0"/>
              <a:t> un background in </a:t>
            </a:r>
            <a:r>
              <a:rPr lang="en-GB" baseline="0" dirty="0" err="1" smtClean="0"/>
              <a:t>institutul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nostru</a:t>
            </a:r>
            <a:r>
              <a:rPr lang="en-GB" baseline="0" dirty="0" smtClean="0"/>
              <a:t> care </a:t>
            </a:r>
            <a:r>
              <a:rPr lang="en-GB" baseline="0" dirty="0" err="1" smtClean="0"/>
              <a:t>explica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cumva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legitimat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aparitia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Centrului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iradieri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tehnologice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3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Mi-am </a:t>
            </a:r>
            <a:r>
              <a:rPr lang="en-GB" dirty="0" err="1" smtClean="0"/>
              <a:t>intitulat</a:t>
            </a:r>
            <a:r>
              <a:rPr lang="en-GB" dirty="0" smtClean="0"/>
              <a:t> </a:t>
            </a:r>
            <a:r>
              <a:rPr lang="en-GB" dirty="0" err="1" smtClean="0"/>
              <a:t>prezentarea</a:t>
            </a:r>
            <a:r>
              <a:rPr lang="en-GB" dirty="0" smtClean="0"/>
              <a:t> – 15 </a:t>
            </a:r>
            <a:r>
              <a:rPr lang="en-GB" dirty="0" err="1" smtClean="0"/>
              <a:t>ani</a:t>
            </a:r>
            <a:r>
              <a:rPr lang="en-GB" dirty="0" smtClean="0"/>
              <a:t> de la </a:t>
            </a:r>
            <a:r>
              <a:rPr lang="en-GB" dirty="0" err="1" smtClean="0"/>
              <a:t>infiintare</a:t>
            </a:r>
            <a:r>
              <a:rPr lang="en-GB" dirty="0" smtClean="0"/>
              <a:t>, </a:t>
            </a:r>
            <a:r>
              <a:rPr lang="en-GB" dirty="0" err="1" smtClean="0"/>
              <a:t>insa</a:t>
            </a:r>
            <a:r>
              <a:rPr lang="en-GB" dirty="0" smtClean="0"/>
              <a:t> a </a:t>
            </a:r>
            <a:r>
              <a:rPr lang="en-GB" dirty="0" err="1" smtClean="0"/>
              <a:t>existat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o </a:t>
            </a:r>
            <a:r>
              <a:rPr lang="en-GB" dirty="0" err="1" smtClean="0"/>
              <a:t>etapa</a:t>
            </a:r>
            <a:r>
              <a:rPr lang="en-GB" dirty="0" smtClean="0"/>
              <a:t> </a:t>
            </a:r>
            <a:r>
              <a:rPr lang="en-GB" dirty="0" err="1" smtClean="0"/>
              <a:t>anterioara</a:t>
            </a:r>
            <a:r>
              <a:rPr lang="en-GB" dirty="0" smtClean="0"/>
              <a:t>  - de </a:t>
            </a:r>
            <a:r>
              <a:rPr lang="en-GB" dirty="0" err="1" smtClean="0"/>
              <a:t>proiect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constructie</a:t>
            </a:r>
            <a:r>
              <a:rPr lang="en-GB" dirty="0" smtClean="0"/>
              <a:t>,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inainte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exista</a:t>
            </a:r>
            <a:r>
              <a:rPr lang="en-GB" baseline="0" dirty="0" smtClean="0"/>
              <a:t> un background in </a:t>
            </a:r>
            <a:r>
              <a:rPr lang="en-GB" baseline="0" dirty="0" err="1" smtClean="0"/>
              <a:t>institutul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nostru</a:t>
            </a:r>
            <a:r>
              <a:rPr lang="en-GB" baseline="0" dirty="0" smtClean="0"/>
              <a:t> care </a:t>
            </a:r>
            <a:r>
              <a:rPr lang="en-GB" baseline="0" dirty="0" err="1" smtClean="0"/>
              <a:t>explica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cumva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legitimat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aparitia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Centrului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iradieri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tehnologice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 – </a:t>
            </a:r>
            <a:r>
              <a:rPr lang="en-GB" dirty="0" err="1" smtClean="0"/>
              <a:t>momentul</a:t>
            </a:r>
            <a:r>
              <a:rPr lang="en-GB" dirty="0" smtClean="0"/>
              <a:t> </a:t>
            </a:r>
            <a:r>
              <a:rPr lang="en-GB" dirty="0" err="1" smtClean="0"/>
              <a:t>instalarii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iradiatorului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anul</a:t>
            </a:r>
            <a:r>
              <a:rPr lang="en-GB" baseline="0" dirty="0" smtClean="0"/>
              <a:t> 2000.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06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Operare</a:t>
            </a:r>
            <a:r>
              <a:rPr lang="en-GB" dirty="0" smtClean="0"/>
              <a:t> in </a:t>
            </a:r>
            <a:r>
              <a:rPr lang="en-GB" dirty="0" err="1" smtClean="0"/>
              <a:t>sarje</a:t>
            </a:r>
            <a:r>
              <a:rPr lang="en-GB" dirty="0" smtClean="0"/>
              <a:t> de 10mc .... </a:t>
            </a:r>
            <a:r>
              <a:rPr lang="en-GB" dirty="0" err="1" smtClean="0"/>
              <a:t>Depozit</a:t>
            </a:r>
            <a:r>
              <a:rPr lang="en-GB" dirty="0" smtClean="0"/>
              <a:t> de 500m2, care in </a:t>
            </a:r>
            <a:r>
              <a:rPr lang="en-GB" dirty="0" err="1" smtClean="0"/>
              <a:t>ultimii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ani</a:t>
            </a:r>
            <a:r>
              <a:rPr lang="en-GB" baseline="0" dirty="0" smtClean="0"/>
              <a:t> s-a </a:t>
            </a:r>
            <a:r>
              <a:rPr lang="en-GB" baseline="0" dirty="0" err="1" smtClean="0"/>
              <a:t>dovedit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cateva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neincapator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97CE-FF28-4D7B-BA66-2E4737E449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5284E9-94E8-47E1-8C28-46A5D99C7926}" type="datetimeFigureOut">
              <a:rPr lang="ro-RO" smtClean="0"/>
              <a:pPr/>
              <a:t>09.12.2016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2838C1-1A1D-4331-A33B-B47FE8EF4D8E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cutrubinis@nipne.ro" TargetMode="External"/><Relationship Id="rId4" Type="http://schemas.openxmlformats.org/officeDocument/2006/relationships/hyperlink" Target="mailto:vmoise@nipne.r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ro/url?sa=i&amp;rct=j&amp;q=&amp;esrc=s&amp;frm=1&amp;source=images&amp;cd=&amp;cad=rja&amp;uact=8&amp;ved=0CAcQjRw&amp;url=http://www.igb.fraunhofer.de/de/kompetenzen/grenzflaechentechnik/oberflaechenanalytik/ausstattung/elektronenspinresonanz.html&amp;ei=PdlnVKfdF8mgPaT4gfAD&amp;bvm=bv.79142246,d.ZWU&amp;psig=AFQjCNEBBORGWjoOFENL_r3lEjVQgBeZWQ&amp;ust=141617836099513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FIN-H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95064" cy="96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59832" y="0"/>
            <a:ext cx="6084168" cy="954107"/>
          </a:xfrm>
          <a:prstGeom prst="rect">
            <a:avLst/>
          </a:prstGeom>
          <a:solidFill>
            <a:srgbClr val="00002A"/>
          </a:solidFill>
        </p:spPr>
        <p:txBody>
          <a:bodyPr wrap="square">
            <a:spAutoFit/>
          </a:bodyPr>
          <a:lstStyle/>
          <a:p>
            <a:endParaRPr lang="en-US" sz="1000" b="1" dirty="0" smtClean="0"/>
          </a:p>
          <a:p>
            <a:r>
              <a:rPr lang="en-US" b="1" dirty="0" err="1" smtClean="0">
                <a:latin typeface="Arial Black" pitchFamily="34" charset="0"/>
              </a:rPr>
              <a:t>Horia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>
                <a:latin typeface="Arial Black" pitchFamily="34" charset="0"/>
              </a:rPr>
              <a:t>Hulubei</a:t>
            </a:r>
            <a:r>
              <a:rPr lang="en-US" b="1" dirty="0">
                <a:latin typeface="Arial Black" pitchFamily="34" charset="0"/>
              </a:rPr>
              <a:t> National Institute of Physics and Nuclear Engineering - IFIN </a:t>
            </a:r>
            <a:r>
              <a:rPr lang="en-US" b="1" dirty="0" smtClean="0">
                <a:latin typeface="Arial Black" pitchFamily="34" charset="0"/>
              </a:rPr>
              <a:t>HH</a:t>
            </a:r>
            <a:endParaRPr lang="en-US" sz="1000" b="1" dirty="0" smtClean="0">
              <a:latin typeface="Arial Black" pitchFamily="34" charset="0"/>
            </a:endParaRPr>
          </a:p>
          <a:p>
            <a:endParaRPr lang="ro-RO" sz="1000" dirty="0">
              <a:latin typeface="Arial Black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2016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539750" y="2467600"/>
            <a:ext cx="8229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4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Iradieri</a:t>
            </a:r>
            <a:r>
              <a:rPr kumimoji="0" lang="en-US" altLang="ro-RO" sz="4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ro-RO" sz="4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tehnologice</a:t>
            </a:r>
            <a:r>
              <a:rPr kumimoji="0" lang="en-US" altLang="ro-RO" sz="4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kumimoji="0" lang="en-US" altLang="ro-RO" sz="4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radiatii</a:t>
            </a:r>
            <a:r>
              <a:rPr kumimoji="0" lang="en-US" altLang="ro-RO" sz="4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gamma la IRASM</a:t>
            </a:r>
            <a:endParaRPr kumimoji="0" lang="en-US" altLang="ro-RO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31913" y="4647351"/>
            <a:ext cx="5910592" cy="140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o-RO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Valentin Moise (</a:t>
            </a:r>
            <a:r>
              <a:rPr kumimoji="0" lang="fr-FR" altLang="ro-RO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/>
              </a:rPr>
              <a:t>vmoise@nipne.ro</a:t>
            </a:r>
            <a:r>
              <a:rPr kumimoji="0" lang="fr-FR" altLang="ro-RO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o-RO" sz="2400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Mihalis</a:t>
            </a:r>
            <a:r>
              <a:rPr kumimoji="0" lang="fr-FR" altLang="ro-RO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ro-RO" sz="2400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Cutrubinis</a:t>
            </a:r>
            <a:r>
              <a:rPr kumimoji="0" lang="fr-FR" altLang="ro-RO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fr-FR" altLang="ro-RO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/>
              </a:rPr>
              <a:t>mcutrubinis@nipne.ro</a:t>
            </a:r>
            <a:r>
              <a:rPr kumimoji="0" lang="fr-FR" altLang="ro-RO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ro-RO" sz="2400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Daniel </a:t>
            </a:r>
            <a:r>
              <a:rPr lang="fr-FR" altLang="ro-RO" sz="2400" u="sng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Negut</a:t>
            </a:r>
            <a:r>
              <a:rPr lang="fr-FR" altLang="ro-RO" sz="2400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 (dnegut@nipne.ro)</a:t>
            </a:r>
            <a:endParaRPr kumimoji="0" lang="fr-FR" altLang="ro-R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ro-RO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IRADIATOARE GAMMA</a:t>
            </a:r>
            <a:endParaRPr lang="ro-RO" dirty="0"/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3622" y="337392"/>
            <a:ext cx="4007314" cy="575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250162" y="5260975"/>
            <a:ext cx="6912769" cy="123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“industrial”: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Categoria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4  - panoramic</a:t>
            </a:r>
            <a:r>
              <a:rPr kumimoji="0" lang="en-US" altLang="ro-RO" sz="2400" b="1" i="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(</a:t>
            </a:r>
            <a:r>
              <a:rPr kumimoji="0" lang="en-US" altLang="ro-RO" sz="2400" b="1" i="0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iradiere</a:t>
            </a:r>
            <a:r>
              <a:rPr kumimoji="0" lang="en-US" altLang="ro-RO" sz="2400" b="1" i="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in </a:t>
            </a:r>
            <a:r>
              <a:rPr kumimoji="0" lang="en-US" altLang="ro-RO" sz="2400" b="1" i="0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aer</a:t>
            </a:r>
            <a:r>
              <a:rPr kumimoji="0" lang="en-US" altLang="ro-RO" sz="2400" b="1" i="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), cu </a:t>
            </a:r>
            <a:r>
              <a:rPr kumimoji="0" lang="en-US" altLang="ro-RO" sz="2400" b="1" i="0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depozitare</a:t>
            </a:r>
            <a:r>
              <a:rPr kumimoji="0" lang="en-US" altLang="ro-RO" sz="2400" b="1" i="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a </a:t>
            </a:r>
            <a:r>
              <a:rPr kumimoji="0" lang="en-US" altLang="ro-RO" sz="2400" b="1" i="0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sursei</a:t>
            </a:r>
            <a:r>
              <a:rPr kumimoji="0" lang="en-US" altLang="ro-RO" sz="2400" b="1" i="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in </a:t>
            </a:r>
            <a:r>
              <a:rPr kumimoji="0" lang="en-US" altLang="ro-RO" sz="2400" b="1" i="0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apa</a:t>
            </a:r>
            <a:endParaRPr kumimoji="0" lang="ro-RO" altLang="ro-RO" sz="2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0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IRADIATOARE GAMMA</a:t>
            </a:r>
            <a:endParaRPr lang="ro-RO" dirty="0"/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259631" y="5434722"/>
            <a:ext cx="6912769" cy="94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lang="en-US" altLang="ro-RO" sz="2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“de </a:t>
            </a:r>
            <a:r>
              <a:rPr lang="en-US" altLang="ro-RO" sz="2400" b="1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cercetare</a:t>
            </a:r>
            <a:r>
              <a:rPr lang="en-US" altLang="ro-RO" sz="2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”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Categoria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1  - </a:t>
            </a: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autoecranat</a:t>
            </a:r>
            <a:endParaRPr kumimoji="0" lang="ro-RO" altLang="ro-RO" sz="2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455009" cy="39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3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IRADIERE TEHNOLOGICA</a:t>
            </a:r>
            <a:endParaRPr lang="ro-RO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Sterilizare</a:t>
            </a:r>
            <a:r>
              <a:rPr lang="en-US" sz="3600" dirty="0" smtClean="0"/>
              <a:t> (</a:t>
            </a:r>
            <a:r>
              <a:rPr lang="en-US" sz="3600" dirty="0" err="1" smtClean="0"/>
              <a:t>dispozitive</a:t>
            </a:r>
            <a:r>
              <a:rPr lang="en-US" sz="3600" dirty="0" smtClean="0"/>
              <a:t> </a:t>
            </a:r>
            <a:r>
              <a:rPr lang="en-US" sz="3600" dirty="0" err="1" smtClean="0"/>
              <a:t>medicale</a:t>
            </a:r>
            <a:r>
              <a:rPr lang="en-US" sz="3600" dirty="0" smtClean="0"/>
              <a:t>)</a:t>
            </a:r>
          </a:p>
          <a:p>
            <a:r>
              <a:rPr lang="en-US" sz="3600" dirty="0" err="1" smtClean="0"/>
              <a:t>Modificare</a:t>
            </a:r>
            <a:r>
              <a:rPr lang="en-US" sz="3600" dirty="0" smtClean="0"/>
              <a:t> a </a:t>
            </a:r>
            <a:r>
              <a:rPr lang="en-US" sz="3600" dirty="0" err="1" smtClean="0"/>
              <a:t>proprietatilor</a:t>
            </a:r>
            <a:r>
              <a:rPr lang="en-US" sz="3600" dirty="0" smtClean="0"/>
              <a:t> </a:t>
            </a:r>
            <a:r>
              <a:rPr lang="en-US" sz="3600" dirty="0" err="1" smtClean="0"/>
              <a:t>materialelor</a:t>
            </a:r>
            <a:r>
              <a:rPr lang="en-US" sz="3600" dirty="0" smtClean="0"/>
              <a:t> (</a:t>
            </a:r>
            <a:r>
              <a:rPr lang="en-US" sz="3600" dirty="0" err="1" smtClean="0"/>
              <a:t>reticulare</a:t>
            </a:r>
            <a:r>
              <a:rPr lang="en-US" sz="3600" dirty="0" smtClean="0"/>
              <a:t>)</a:t>
            </a:r>
          </a:p>
          <a:p>
            <a:r>
              <a:rPr lang="en-US" sz="3600" dirty="0" err="1" smtClean="0"/>
              <a:t>Iradierea</a:t>
            </a:r>
            <a:r>
              <a:rPr lang="en-US" sz="3600" dirty="0" smtClean="0"/>
              <a:t> </a:t>
            </a:r>
            <a:r>
              <a:rPr lang="en-US" sz="3600" dirty="0" err="1" smtClean="0"/>
              <a:t>alimentelor</a:t>
            </a:r>
            <a:r>
              <a:rPr lang="en-US" sz="3600" dirty="0" smtClean="0"/>
              <a:t> (</a:t>
            </a:r>
            <a:r>
              <a:rPr lang="en-US" sz="3600" dirty="0" err="1" smtClean="0"/>
              <a:t>scaderea</a:t>
            </a:r>
            <a:r>
              <a:rPr lang="en-US" sz="3600" dirty="0" smtClean="0"/>
              <a:t> </a:t>
            </a:r>
            <a:r>
              <a:rPr lang="en-US" sz="3600" dirty="0" err="1" smtClean="0"/>
              <a:t>incarcaturii</a:t>
            </a:r>
            <a:r>
              <a:rPr lang="en-US" sz="3600" dirty="0" smtClean="0"/>
              <a:t> </a:t>
            </a:r>
            <a:r>
              <a:rPr lang="en-US" sz="3600" dirty="0" err="1" smtClean="0"/>
              <a:t>microbiene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….</a:t>
            </a:r>
          </a:p>
          <a:p>
            <a:endParaRPr lang="ro-RO" sz="36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4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E:\ASUS AN300 EXT. HDD\Harduri_vechi_2000-2007\disk3\SMURD\poze\coko\postere\IRASM\SursaP2_desen3final copy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536504" cy="3488507"/>
          </a:xfrm>
          <a:prstGeom prst="rect">
            <a:avLst/>
          </a:prstGeom>
          <a:noFill/>
        </p:spPr>
      </p:pic>
      <p:pic>
        <p:nvPicPr>
          <p:cNvPr id="4" name="Picture 11" descr="E:\ASUS AN300 EXT. HDD\Harduri_vechi_2000-2007\disk3\SMURD\poze\coko\postere\IRASM\Post_2_02.t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3168352" cy="226270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5013176"/>
            <a:ext cx="5400600" cy="144016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2000" b="1" spc="-30" dirty="0" smtClean="0"/>
              <a:t>Fabricant : Institute of Isotopes – </a:t>
            </a:r>
            <a:r>
              <a:rPr lang="en-US" sz="2000" b="1" spc="-30" dirty="0" err="1" smtClean="0"/>
              <a:t>Budapesta</a:t>
            </a:r>
            <a:r>
              <a:rPr lang="en-US" sz="2000" b="1" spc="-30" dirty="0" smtClean="0"/>
              <a:t> (2000)</a:t>
            </a:r>
            <a:endParaRPr kumimoji="0" lang="ro-RO" sz="2000" b="1" i="0" u="none" strike="noStrike" kern="1200" cap="none" spc="-30" normalizeH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28080" y="1617756"/>
            <a:ext cx="3851920" cy="144016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2800" b="1" dirty="0" smtClean="0"/>
              <a:t>SVST Co-60/B</a:t>
            </a:r>
            <a:endParaRPr kumimoji="0" lang="ro-RO" sz="2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85274"/>
            <a:ext cx="9180000" cy="432000"/>
          </a:xfrm>
          <a:prstGeom prst="rect">
            <a:avLst/>
          </a:prstGeom>
          <a:solidFill>
            <a:srgbClr val="23518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Masa rotunda cu partenerii IRASM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Magurele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 noiembrie 2014</a:t>
            </a:r>
            <a:endParaRPr kumimoji="0" lang="ro-RO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IRADIATOARE IRASM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354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INSTALATIA DE IRADIERE CU SCOPURI MULTIPLE - IRASM</a:t>
            </a:r>
            <a:endParaRPr lang="ro-RO" sz="28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544" y="1772816"/>
            <a:ext cx="4536504" cy="2232248"/>
          </a:xfrm>
          <a:prstGeom prst="rect">
            <a:avLst/>
          </a:prstGeom>
          <a:noFill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o-RO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Sursa de radiatii: Co-60 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o-RO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Depozitare: in apa (piscina)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o-RO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Baza de calcul a ecranarii: pana la 74 PBq (2MCi) activitate a sursei de Co-60</a:t>
            </a:r>
            <a:endParaRPr lang="ro-RO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5243368" y="1700808"/>
          <a:ext cx="3217064" cy="2232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Picture" r:id="rId4" imgW="8166100" imgH="5461000" progId="Word.Picture.8">
                  <p:embed/>
                </p:oleObj>
              </mc:Choice>
              <mc:Fallback>
                <p:oleObj name="Picture" r:id="rId4" imgW="8166100" imgH="5461000" progId="Word.Picture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368" y="1700808"/>
                        <a:ext cx="3217064" cy="22322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67544" y="3933056"/>
            <a:ext cx="8496944" cy="2232248"/>
          </a:xfrm>
          <a:prstGeom prst="rect">
            <a:avLst/>
          </a:prstGeom>
          <a:noFill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o-RO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Transportul produselor: Sistem </a:t>
            </a:r>
            <a:r>
              <a:rPr lang="ro-RO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"tote-box“</a:t>
            </a:r>
            <a:r>
              <a:rPr lang="en-US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 52 de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containere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produse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o-RO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Dimensiuni utile ale containerului de produse: 47x47x88cm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Operare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sarja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(~10m</a:t>
            </a:r>
            <a:r>
              <a:rPr lang="en-US" sz="22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continuu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o-RO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Depozit de produse: 500 m</a:t>
            </a:r>
            <a:r>
              <a:rPr lang="ro-RO" sz="22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200" b="1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Activitate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334kCi (2016)</a:t>
            </a:r>
            <a:endParaRPr lang="ro-RO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85274"/>
            <a:ext cx="9180000" cy="432000"/>
          </a:xfrm>
          <a:prstGeom prst="rect">
            <a:avLst/>
          </a:prstGeom>
          <a:solidFill>
            <a:srgbClr val="23518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Masa rotunda cu partenerii IRASM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Magurele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 noiembrie 2014</a:t>
            </a:r>
            <a:endParaRPr kumimoji="0" lang="ro-RO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IRADIATOR GC-5000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IRADIATOR DE CERCETARE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85274"/>
            <a:ext cx="9180000" cy="432000"/>
          </a:xfrm>
          <a:prstGeom prst="rect">
            <a:avLst/>
          </a:prstGeom>
          <a:solidFill>
            <a:srgbClr val="23518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Masa rotunda cu partenerii IRASM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Magurele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 noiembrie 2014</a:t>
            </a:r>
            <a:endParaRPr kumimoji="0" lang="ro-RO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672085" cy="40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44007" y="2132856"/>
            <a:ext cx="3888805" cy="424889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Model: GC 5000 (Board of Radiation and Isotope Technology, India)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Activitatea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sursei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5,8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kCi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(2016)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Debitul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doza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centrul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camerei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iradiere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4,4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kGy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/h*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atenuatori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poate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reduce la ½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¼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Volumul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camerei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iradiere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5 l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Diametrul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camerei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iradiere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17 cm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Inaltimea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camerei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iradiere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20 cm</a:t>
            </a: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Doza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tranzit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5,2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 (axial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radial, in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 1,48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DOZIMETRIE TEHNOLOGICA</a:t>
            </a:r>
            <a:endParaRPr lang="en-US" dirty="0"/>
          </a:p>
        </p:txBody>
      </p:sp>
      <p:pic>
        <p:nvPicPr>
          <p:cNvPr id="4" name="Picture 4" descr="ANDRI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1800200" cy="172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6" name="Picture 2" descr="https://encrypted-tbn0.gstatic.com/images?q=tbn:ANd9GcR1L95mIKQ0_skRZIuhtbRJC6PJaHxAyoxd2LgamBDq-wp6RSMX6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1800200" cy="1350151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95736" y="1196975"/>
            <a:ext cx="6491064" cy="4929188"/>
          </a:xfrm>
        </p:spPr>
        <p:txBody>
          <a:bodyPr>
            <a:normAutofit lnSpcReduction="10000"/>
          </a:bodyPr>
          <a:lstStyle/>
          <a:p>
            <a:pPr marL="0" indent="17463">
              <a:buFont typeface="Arial" charset="0"/>
              <a:buNone/>
            </a:pPr>
            <a:r>
              <a:rPr lang="en-US" sz="2400" dirty="0" smtClean="0"/>
              <a:t>1. ECB: </a:t>
            </a:r>
            <a:r>
              <a:rPr lang="en-US" sz="2400" dirty="0" err="1" smtClean="0"/>
              <a:t>evaluare</a:t>
            </a:r>
            <a:r>
              <a:rPr lang="en-US" sz="2400" dirty="0" smtClean="0"/>
              <a:t> </a:t>
            </a:r>
            <a:r>
              <a:rPr lang="en-US" sz="2400" dirty="0" err="1" smtClean="0"/>
              <a:t>oscilometrica</a:t>
            </a:r>
            <a:r>
              <a:rPr lang="en-US" sz="2400" dirty="0" smtClean="0"/>
              <a:t> a </a:t>
            </a:r>
            <a:r>
              <a:rPr lang="en-US" sz="2400" dirty="0" err="1" smtClean="0"/>
              <a:t>concentratiei</a:t>
            </a:r>
            <a:r>
              <a:rPr lang="en-US" sz="2400" dirty="0" smtClean="0"/>
              <a:t> de acid </a:t>
            </a:r>
            <a:r>
              <a:rPr lang="en-US" sz="2400" dirty="0" err="1" smtClean="0"/>
              <a:t>clorhidric</a:t>
            </a:r>
            <a:r>
              <a:rPr lang="en-US" sz="2400" dirty="0" smtClean="0"/>
              <a:t> (</a:t>
            </a:r>
            <a:r>
              <a:rPr lang="en-US" sz="2400" dirty="0" err="1" smtClean="0"/>
              <a:t>produs</a:t>
            </a:r>
            <a:r>
              <a:rPr lang="en-US" sz="2400" dirty="0" smtClean="0"/>
              <a:t> de </a:t>
            </a:r>
            <a:r>
              <a:rPr lang="en-US" sz="2400" dirty="0" err="1" smtClean="0"/>
              <a:t>radioliza</a:t>
            </a:r>
            <a:r>
              <a:rPr lang="en-US" sz="2400" dirty="0" smtClean="0"/>
              <a:t>)</a:t>
            </a:r>
          </a:p>
          <a:p>
            <a:pPr marL="0" indent="17463"/>
            <a:r>
              <a:rPr lang="en-US" sz="2400" dirty="0" smtClean="0"/>
              <a:t> </a:t>
            </a:r>
            <a:r>
              <a:rPr lang="en-US" sz="2400" dirty="0" err="1" smtClean="0"/>
              <a:t>Semnal</a:t>
            </a:r>
            <a:r>
              <a:rPr lang="en-US" sz="2400" dirty="0" smtClean="0"/>
              <a:t> </a:t>
            </a:r>
            <a:r>
              <a:rPr lang="en-US" sz="2400" dirty="0" err="1" smtClean="0"/>
              <a:t>foarte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r>
              <a:rPr lang="en-US" sz="2400" dirty="0" smtClean="0"/>
              <a:t> (&gt; 10 </a:t>
            </a:r>
            <a:r>
              <a:rPr lang="en-US" sz="2400" dirty="0" err="1" smtClean="0"/>
              <a:t>ani</a:t>
            </a:r>
            <a:r>
              <a:rPr lang="en-US" sz="2400" dirty="0" smtClean="0"/>
              <a:t>)</a:t>
            </a:r>
          </a:p>
          <a:p>
            <a:pPr marL="0" indent="17463"/>
            <a:r>
              <a:rPr lang="en-US" sz="2400" dirty="0" smtClean="0"/>
              <a:t> </a:t>
            </a:r>
            <a:r>
              <a:rPr lang="en-US" sz="2400" dirty="0" err="1" smtClean="0"/>
              <a:t>Domeniul</a:t>
            </a:r>
            <a:r>
              <a:rPr lang="en-US" sz="2400" dirty="0" smtClean="0"/>
              <a:t> de </a:t>
            </a:r>
            <a:r>
              <a:rPr lang="en-US" sz="2400" dirty="0" err="1" smtClean="0"/>
              <a:t>calibrare</a:t>
            </a:r>
            <a:r>
              <a:rPr lang="en-US" sz="2400" dirty="0" smtClean="0"/>
              <a:t>: 1 - 100 </a:t>
            </a:r>
            <a:r>
              <a:rPr lang="en-US" sz="2400" dirty="0" err="1" smtClean="0"/>
              <a:t>kGy</a:t>
            </a:r>
            <a:endParaRPr lang="en-US" sz="2400" dirty="0" smtClean="0"/>
          </a:p>
          <a:p>
            <a:pPr marL="0" indent="17463"/>
            <a:r>
              <a:rPr lang="en-US" sz="2400" dirty="0" smtClean="0"/>
              <a:t> </a:t>
            </a:r>
            <a:r>
              <a:rPr lang="en-US" sz="2400" dirty="0" err="1" smtClean="0"/>
              <a:t>Incertitudinea</a:t>
            </a:r>
            <a:r>
              <a:rPr lang="en-US" sz="2400" dirty="0" smtClean="0"/>
              <a:t> </a:t>
            </a:r>
            <a:r>
              <a:rPr lang="en-US" sz="2400" dirty="0" err="1" smtClean="0"/>
              <a:t>medie</a:t>
            </a:r>
            <a:r>
              <a:rPr lang="en-US" sz="2400" dirty="0" smtClean="0"/>
              <a:t> </a:t>
            </a:r>
            <a:r>
              <a:rPr lang="en-US" sz="2400" dirty="0" err="1" smtClean="0"/>
              <a:t>compusa</a:t>
            </a:r>
            <a:r>
              <a:rPr lang="en-US" sz="2400" dirty="0" smtClean="0"/>
              <a:t>: 3 %</a:t>
            </a:r>
          </a:p>
          <a:p>
            <a:pPr marL="0" indent="17463"/>
            <a:endParaRPr lang="en-US" sz="2400" dirty="0" smtClean="0"/>
          </a:p>
          <a:p>
            <a:pPr marL="0" indent="17463">
              <a:buFont typeface="Arial" charset="0"/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Alanina</a:t>
            </a:r>
            <a:r>
              <a:rPr lang="en-US" sz="2400" dirty="0" smtClean="0"/>
              <a:t>: </a:t>
            </a:r>
            <a:r>
              <a:rPr lang="en-US" sz="2400" dirty="0" err="1" smtClean="0"/>
              <a:t>masurarea</a:t>
            </a:r>
            <a:r>
              <a:rPr lang="en-US" sz="2400" dirty="0" smtClean="0"/>
              <a:t> </a:t>
            </a:r>
            <a:r>
              <a:rPr lang="en-US" sz="2400" dirty="0" err="1" smtClean="0"/>
              <a:t>concentratiei</a:t>
            </a:r>
            <a:r>
              <a:rPr lang="en-US" sz="2400" dirty="0" smtClean="0"/>
              <a:t> de </a:t>
            </a:r>
            <a:r>
              <a:rPr lang="en-US" sz="2400" dirty="0" err="1" smtClean="0"/>
              <a:t>radicali</a:t>
            </a:r>
            <a:r>
              <a:rPr lang="en-US" sz="2400" dirty="0" smtClean="0"/>
              <a:t> </a:t>
            </a:r>
            <a:r>
              <a:rPr lang="en-US" sz="2400" dirty="0" err="1" smtClean="0"/>
              <a:t>liberi</a:t>
            </a:r>
            <a:r>
              <a:rPr lang="en-US" sz="2400" dirty="0" smtClean="0"/>
              <a:t>, </a:t>
            </a:r>
            <a:r>
              <a:rPr lang="en-US" sz="2400" dirty="0" err="1" smtClean="0"/>
              <a:t>generati</a:t>
            </a:r>
            <a:r>
              <a:rPr lang="en-US" sz="2400" dirty="0" smtClean="0"/>
              <a:t> de </a:t>
            </a:r>
            <a:r>
              <a:rPr lang="en-US" sz="2400" dirty="0" err="1" smtClean="0"/>
              <a:t>radiatia</a:t>
            </a:r>
            <a:r>
              <a:rPr lang="en-US" sz="2400" dirty="0" smtClean="0"/>
              <a:t> </a:t>
            </a:r>
            <a:r>
              <a:rPr lang="en-US" sz="2400" dirty="0" err="1" smtClean="0"/>
              <a:t>ionizanta</a:t>
            </a:r>
            <a:r>
              <a:rPr lang="en-US" sz="2400" dirty="0" smtClean="0"/>
              <a:t>,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rezonanta</a:t>
            </a:r>
            <a:r>
              <a:rPr lang="en-US" sz="2400" dirty="0" smtClean="0"/>
              <a:t> </a:t>
            </a:r>
            <a:r>
              <a:rPr lang="en-US" sz="2400" dirty="0" err="1" smtClean="0"/>
              <a:t>electronica</a:t>
            </a:r>
            <a:r>
              <a:rPr lang="en-US" sz="2400" dirty="0" smtClean="0"/>
              <a:t> de spin</a:t>
            </a:r>
          </a:p>
          <a:p>
            <a:pPr marL="0" indent="17463"/>
            <a:r>
              <a:rPr lang="en-US" sz="2400" dirty="0" smtClean="0"/>
              <a:t> </a:t>
            </a:r>
            <a:r>
              <a:rPr lang="en-US" sz="2400" dirty="0" err="1" smtClean="0"/>
              <a:t>Semnalul</a:t>
            </a:r>
            <a:r>
              <a:rPr lang="en-US" sz="2400" dirty="0" smtClean="0"/>
              <a:t> </a:t>
            </a:r>
            <a:r>
              <a:rPr lang="en-US" sz="2400" dirty="0" err="1" smtClean="0"/>
              <a:t>scade</a:t>
            </a:r>
            <a:r>
              <a:rPr lang="en-US" sz="2400" dirty="0" smtClean="0"/>
              <a:t> in </a:t>
            </a:r>
            <a:r>
              <a:rPr lang="en-US" sz="2400" dirty="0" err="1" smtClean="0"/>
              <a:t>intensitate</a:t>
            </a:r>
            <a:r>
              <a:rPr lang="en-US" sz="2400" dirty="0" smtClean="0"/>
              <a:t> cu 1 % </a:t>
            </a:r>
            <a:r>
              <a:rPr lang="en-US" sz="2400" dirty="0" err="1" smtClean="0"/>
              <a:t>pe</a:t>
            </a:r>
            <a:r>
              <a:rPr lang="en-US" sz="2400" dirty="0" smtClean="0"/>
              <a:t> an</a:t>
            </a:r>
          </a:p>
          <a:p>
            <a:pPr marL="0" indent="17463"/>
            <a:r>
              <a:rPr lang="en-US" sz="2400" dirty="0" smtClean="0"/>
              <a:t> </a:t>
            </a:r>
            <a:r>
              <a:rPr lang="en-US" sz="2400" dirty="0" err="1" smtClean="0"/>
              <a:t>Domeniul</a:t>
            </a:r>
            <a:r>
              <a:rPr lang="en-US" sz="2400" dirty="0" smtClean="0"/>
              <a:t> de </a:t>
            </a:r>
            <a:r>
              <a:rPr lang="en-US" sz="2400" dirty="0" err="1" smtClean="0"/>
              <a:t>calibrare</a:t>
            </a:r>
            <a:r>
              <a:rPr lang="en-US" sz="2400" dirty="0" smtClean="0"/>
              <a:t>: 20 </a:t>
            </a:r>
            <a:r>
              <a:rPr lang="en-US" sz="2400" dirty="0" err="1" smtClean="0"/>
              <a:t>Gy</a:t>
            </a:r>
            <a:r>
              <a:rPr lang="en-US" sz="2400" dirty="0" smtClean="0"/>
              <a:t> - 100 </a:t>
            </a:r>
            <a:r>
              <a:rPr lang="en-US" sz="2400" dirty="0" err="1" smtClean="0"/>
              <a:t>kGy</a:t>
            </a:r>
            <a:endParaRPr lang="en-US" sz="2400" dirty="0" smtClean="0"/>
          </a:p>
          <a:p>
            <a:pPr marL="0" indent="17463"/>
            <a:r>
              <a:rPr lang="en-US" sz="2400" dirty="0" smtClean="0"/>
              <a:t> </a:t>
            </a:r>
            <a:r>
              <a:rPr lang="en-US" sz="2400" dirty="0" err="1" smtClean="0"/>
              <a:t>Incertitudinea</a:t>
            </a:r>
            <a:r>
              <a:rPr lang="en-US" sz="2400" dirty="0" smtClean="0"/>
              <a:t> </a:t>
            </a:r>
            <a:r>
              <a:rPr lang="en-US" sz="2400" dirty="0" err="1" smtClean="0"/>
              <a:t>medie</a:t>
            </a:r>
            <a:r>
              <a:rPr lang="en-US" sz="2400" dirty="0" smtClean="0"/>
              <a:t> </a:t>
            </a:r>
            <a:r>
              <a:rPr lang="en-US" sz="2400" dirty="0" err="1" smtClean="0"/>
              <a:t>compusa</a:t>
            </a:r>
            <a:r>
              <a:rPr lang="en-US" sz="2400" dirty="0" smtClean="0"/>
              <a:t>: 2,5 %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POSIBILITATI CURENTE DE IRADIERE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91264" cy="4968552"/>
          </a:xfrm>
        </p:spPr>
        <p:txBody>
          <a:bodyPr>
            <a:normAutofit/>
          </a:bodyPr>
          <a:lstStyle/>
          <a:p>
            <a:pPr marL="0" indent="17463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Iradiere</a:t>
            </a:r>
            <a:r>
              <a:rPr lang="en-US" b="1" dirty="0" smtClean="0">
                <a:solidFill>
                  <a:schemeClr val="bg1"/>
                </a:solidFill>
              </a:rPr>
              <a:t> in </a:t>
            </a:r>
            <a:r>
              <a:rPr lang="en-US" b="1" dirty="0" err="1" smtClean="0">
                <a:solidFill>
                  <a:schemeClr val="bg1"/>
                </a:solidFill>
              </a:rPr>
              <a:t>modul</a:t>
            </a:r>
            <a:r>
              <a:rPr lang="en-US" b="1" dirty="0" smtClean="0">
                <a:solidFill>
                  <a:schemeClr val="bg1"/>
                </a:solidFill>
              </a:rPr>
              <a:t> “</a:t>
            </a:r>
            <a:r>
              <a:rPr lang="en-US" b="1" dirty="0" err="1" smtClean="0">
                <a:solidFill>
                  <a:schemeClr val="bg1"/>
                </a:solidFill>
              </a:rPr>
              <a:t>sarja</a:t>
            </a:r>
            <a:r>
              <a:rPr lang="en-US" b="1" dirty="0" smtClean="0">
                <a:solidFill>
                  <a:schemeClr val="bg1"/>
                </a:solidFill>
              </a:rPr>
              <a:t>” (batch) la </a:t>
            </a:r>
            <a:r>
              <a:rPr lang="en-US" b="1" dirty="0" err="1" smtClean="0">
                <a:solidFill>
                  <a:schemeClr val="bg1"/>
                </a:solidFill>
              </a:rPr>
              <a:t>iradiatorul</a:t>
            </a:r>
            <a:r>
              <a:rPr lang="en-US" b="1" dirty="0" smtClean="0">
                <a:solidFill>
                  <a:schemeClr val="bg1"/>
                </a:solidFill>
              </a:rPr>
              <a:t> industrial SVST Co-60/B</a:t>
            </a:r>
          </a:p>
          <a:p>
            <a:pPr marL="0" indent="17463">
              <a:buFont typeface="Arial" charset="0"/>
              <a:buNone/>
            </a:pPr>
            <a:endParaRPr lang="en-US" sz="2400" dirty="0" smtClean="0"/>
          </a:p>
          <a:p>
            <a:pPr marL="0" indent="17463">
              <a:buFont typeface="Symbol"/>
              <a:buChar char="Þ"/>
            </a:pPr>
            <a:endParaRPr lang="en-US" sz="2400" dirty="0" smtClean="0"/>
          </a:p>
          <a:p>
            <a:pPr marL="0" indent="17463">
              <a:buFont typeface="Symbol"/>
              <a:buChar char="Þ"/>
            </a:pPr>
            <a:r>
              <a:rPr lang="ro-RO" sz="2400" dirty="0" smtClean="0"/>
              <a:t/>
            </a:r>
            <a:br>
              <a:rPr lang="ro-RO" sz="2400" dirty="0" smtClean="0"/>
            </a:br>
            <a:endParaRPr lang="en-US" sz="2400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899592" y="2204864"/>
          <a:ext cx="4069829" cy="4070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Picture" r:id="rId4" imgW="4690800" imgH="4700160" progId="Word.Picture.8">
                  <p:embed/>
                </p:oleObj>
              </mc:Choice>
              <mc:Fallback>
                <p:oleObj name="Picture" r:id="rId4" imgW="4690800" imgH="470016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204864"/>
                        <a:ext cx="4069829" cy="407097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5796136" y="2636912"/>
            <a:ext cx="2298700" cy="2405062"/>
            <a:chOff x="6731" y="1182"/>
            <a:chExt cx="3619" cy="3787"/>
          </a:xfrm>
        </p:grpSpPr>
        <p:sp>
          <p:nvSpPr>
            <p:cNvPr id="55299" name="Freeform 3"/>
            <p:cNvSpPr>
              <a:spLocks/>
            </p:cNvSpPr>
            <p:nvPr/>
          </p:nvSpPr>
          <p:spPr bwMode="auto">
            <a:xfrm>
              <a:off x="9472" y="4489"/>
              <a:ext cx="273" cy="406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0" y="262"/>
                </a:cxn>
                <a:cxn ang="0">
                  <a:pos x="273" y="0"/>
                </a:cxn>
                <a:cxn ang="0">
                  <a:pos x="273" y="144"/>
                </a:cxn>
                <a:cxn ang="0">
                  <a:pos x="0" y="406"/>
                </a:cxn>
              </a:cxnLst>
              <a:rect l="0" t="0" r="r" b="b"/>
              <a:pathLst>
                <a:path w="273" h="406">
                  <a:moveTo>
                    <a:pt x="0" y="406"/>
                  </a:moveTo>
                  <a:lnTo>
                    <a:pt x="0" y="262"/>
                  </a:lnTo>
                  <a:lnTo>
                    <a:pt x="273" y="0"/>
                  </a:lnTo>
                  <a:lnTo>
                    <a:pt x="273" y="144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auto">
            <a:xfrm>
              <a:off x="7775" y="4489"/>
              <a:ext cx="1970" cy="262"/>
            </a:xfrm>
            <a:custGeom>
              <a:avLst/>
              <a:gdLst/>
              <a:ahLst/>
              <a:cxnLst>
                <a:cxn ang="0">
                  <a:pos x="1697" y="262"/>
                </a:cxn>
                <a:cxn ang="0">
                  <a:pos x="0" y="262"/>
                </a:cxn>
                <a:cxn ang="0">
                  <a:pos x="273" y="0"/>
                </a:cxn>
                <a:cxn ang="0">
                  <a:pos x="1970" y="0"/>
                </a:cxn>
                <a:cxn ang="0">
                  <a:pos x="1697" y="262"/>
                </a:cxn>
              </a:cxnLst>
              <a:rect l="0" t="0" r="r" b="b"/>
              <a:pathLst>
                <a:path w="1970" h="262">
                  <a:moveTo>
                    <a:pt x="1697" y="262"/>
                  </a:moveTo>
                  <a:lnTo>
                    <a:pt x="0" y="262"/>
                  </a:lnTo>
                  <a:lnTo>
                    <a:pt x="273" y="0"/>
                  </a:lnTo>
                  <a:lnTo>
                    <a:pt x="1970" y="0"/>
                  </a:lnTo>
                  <a:lnTo>
                    <a:pt x="1697" y="262"/>
                  </a:lnTo>
                  <a:close/>
                </a:path>
              </a:pathLst>
            </a:custGeom>
            <a:solidFill>
              <a:srgbClr val="6565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7775" y="4751"/>
              <a:ext cx="1697" cy="144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auto">
            <a:xfrm>
              <a:off x="7736" y="1453"/>
              <a:ext cx="51" cy="329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0"/>
                </a:cxn>
                <a:cxn ang="0">
                  <a:pos x="27" y="3298"/>
                </a:cxn>
                <a:cxn ang="0">
                  <a:pos x="51" y="3298"/>
                </a:cxn>
                <a:cxn ang="0">
                  <a:pos x="24" y="0"/>
                </a:cxn>
              </a:cxnLst>
              <a:rect l="0" t="0" r="r" b="b"/>
              <a:pathLst>
                <a:path w="51" h="3298">
                  <a:moveTo>
                    <a:pt x="24" y="0"/>
                  </a:moveTo>
                  <a:lnTo>
                    <a:pt x="0" y="0"/>
                  </a:lnTo>
                  <a:lnTo>
                    <a:pt x="27" y="3298"/>
                  </a:lnTo>
                  <a:lnTo>
                    <a:pt x="51" y="329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auto">
            <a:xfrm>
              <a:off x="7674" y="1285"/>
              <a:ext cx="175" cy="168"/>
            </a:xfrm>
            <a:custGeom>
              <a:avLst/>
              <a:gdLst/>
              <a:ahLst/>
              <a:cxnLst>
                <a:cxn ang="0">
                  <a:pos x="175" y="168"/>
                </a:cxn>
                <a:cxn ang="0">
                  <a:pos x="74" y="0"/>
                </a:cxn>
                <a:cxn ang="0">
                  <a:pos x="0" y="168"/>
                </a:cxn>
                <a:cxn ang="0">
                  <a:pos x="175" y="168"/>
                </a:cxn>
              </a:cxnLst>
              <a:rect l="0" t="0" r="r" b="b"/>
              <a:pathLst>
                <a:path w="175" h="168">
                  <a:moveTo>
                    <a:pt x="175" y="168"/>
                  </a:moveTo>
                  <a:lnTo>
                    <a:pt x="74" y="0"/>
                  </a:lnTo>
                  <a:lnTo>
                    <a:pt x="0" y="168"/>
                  </a:lnTo>
                  <a:lnTo>
                    <a:pt x="175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auto">
            <a:xfrm>
              <a:off x="7775" y="4715"/>
              <a:ext cx="2021" cy="48"/>
            </a:xfrm>
            <a:custGeom>
              <a:avLst/>
              <a:gdLst/>
              <a:ahLst/>
              <a:cxnLst>
                <a:cxn ang="0">
                  <a:pos x="2021" y="24"/>
                </a:cxn>
                <a:cxn ang="0">
                  <a:pos x="2021" y="0"/>
                </a:cxn>
                <a:cxn ang="0">
                  <a:pos x="0" y="24"/>
                </a:cxn>
                <a:cxn ang="0">
                  <a:pos x="0" y="48"/>
                </a:cxn>
                <a:cxn ang="0">
                  <a:pos x="2021" y="24"/>
                </a:cxn>
              </a:cxnLst>
              <a:rect l="0" t="0" r="r" b="b"/>
              <a:pathLst>
                <a:path w="2021" h="48">
                  <a:moveTo>
                    <a:pt x="2021" y="24"/>
                  </a:moveTo>
                  <a:lnTo>
                    <a:pt x="2021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202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auto">
            <a:xfrm>
              <a:off x="9796" y="4655"/>
              <a:ext cx="175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75" y="72"/>
                </a:cxn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75" h="144">
                  <a:moveTo>
                    <a:pt x="0" y="144"/>
                  </a:moveTo>
                  <a:lnTo>
                    <a:pt x="175" y="72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9448" y="4727"/>
              <a:ext cx="103" cy="173"/>
            </a:xfrm>
            <a:prstGeom prst="ellipse">
              <a:avLst/>
            </a:prstGeom>
            <a:solidFill>
              <a:srgbClr val="808080"/>
            </a:solidFill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9647" y="4535"/>
              <a:ext cx="127" cy="173"/>
            </a:xfrm>
            <a:prstGeom prst="ellipse">
              <a:avLst/>
            </a:prstGeom>
            <a:solidFill>
              <a:srgbClr val="808080"/>
            </a:solidFill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auto">
            <a:xfrm>
              <a:off x="7768" y="3980"/>
              <a:ext cx="765" cy="780"/>
            </a:xfrm>
            <a:custGeom>
              <a:avLst/>
              <a:gdLst/>
              <a:ahLst/>
              <a:cxnLst>
                <a:cxn ang="0">
                  <a:pos x="765" y="17"/>
                </a:cxn>
                <a:cxn ang="0">
                  <a:pos x="749" y="0"/>
                </a:cxn>
                <a:cxn ang="0">
                  <a:pos x="0" y="764"/>
                </a:cxn>
                <a:cxn ang="0">
                  <a:pos x="16" y="780"/>
                </a:cxn>
                <a:cxn ang="0">
                  <a:pos x="765" y="17"/>
                </a:cxn>
              </a:cxnLst>
              <a:rect l="0" t="0" r="r" b="b"/>
              <a:pathLst>
                <a:path w="765" h="780">
                  <a:moveTo>
                    <a:pt x="765" y="17"/>
                  </a:moveTo>
                  <a:lnTo>
                    <a:pt x="749" y="0"/>
                  </a:lnTo>
                  <a:lnTo>
                    <a:pt x="0" y="764"/>
                  </a:lnTo>
                  <a:lnTo>
                    <a:pt x="16" y="780"/>
                  </a:lnTo>
                  <a:lnTo>
                    <a:pt x="7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09" name="Freeform 13"/>
            <p:cNvSpPr>
              <a:spLocks/>
            </p:cNvSpPr>
            <p:nvPr/>
          </p:nvSpPr>
          <p:spPr bwMode="auto">
            <a:xfrm>
              <a:off x="8471" y="3891"/>
              <a:ext cx="151" cy="166"/>
            </a:xfrm>
            <a:custGeom>
              <a:avLst/>
              <a:gdLst/>
              <a:ahLst/>
              <a:cxnLst>
                <a:cxn ang="0">
                  <a:pos x="101" y="166"/>
                </a:cxn>
                <a:cxn ang="0">
                  <a:pos x="151" y="0"/>
                </a:cxn>
                <a:cxn ang="0">
                  <a:pos x="0" y="48"/>
                </a:cxn>
                <a:cxn ang="0">
                  <a:pos x="101" y="166"/>
                </a:cxn>
              </a:cxnLst>
              <a:rect l="0" t="0" r="r" b="b"/>
              <a:pathLst>
                <a:path w="151" h="166">
                  <a:moveTo>
                    <a:pt x="101" y="166"/>
                  </a:moveTo>
                  <a:lnTo>
                    <a:pt x="151" y="0"/>
                  </a:lnTo>
                  <a:lnTo>
                    <a:pt x="0" y="48"/>
                  </a:lnTo>
                  <a:lnTo>
                    <a:pt x="101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7400" y="1215"/>
              <a:ext cx="28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7475" y="1215"/>
              <a:ext cx="228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7475" y="1189"/>
              <a:ext cx="20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7475" y="1186"/>
              <a:ext cx="177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7475" y="1182"/>
              <a:ext cx="10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z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15" name="Rectangle 19"/>
            <p:cNvSpPr>
              <a:spLocks noChangeArrowheads="1"/>
            </p:cNvSpPr>
            <p:nvPr/>
          </p:nvSpPr>
          <p:spPr bwMode="auto">
            <a:xfrm>
              <a:off x="9796" y="4607"/>
              <a:ext cx="554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16" name="Rectangle 20"/>
            <p:cNvSpPr>
              <a:spLocks noChangeArrowheads="1"/>
            </p:cNvSpPr>
            <p:nvPr/>
          </p:nvSpPr>
          <p:spPr bwMode="auto">
            <a:xfrm>
              <a:off x="9995" y="4607"/>
              <a:ext cx="230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9971" y="4559"/>
              <a:ext cx="22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9969" y="4554"/>
              <a:ext cx="20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19" name="Rectangle 23"/>
            <p:cNvSpPr>
              <a:spLocks noChangeArrowheads="1"/>
            </p:cNvSpPr>
            <p:nvPr/>
          </p:nvSpPr>
          <p:spPr bwMode="auto">
            <a:xfrm>
              <a:off x="9969" y="4552"/>
              <a:ext cx="1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X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0" name="Freeform 24"/>
            <p:cNvSpPr>
              <a:spLocks/>
            </p:cNvSpPr>
            <p:nvPr/>
          </p:nvSpPr>
          <p:spPr bwMode="auto">
            <a:xfrm>
              <a:off x="7768" y="3980"/>
              <a:ext cx="789" cy="780"/>
            </a:xfrm>
            <a:custGeom>
              <a:avLst/>
              <a:gdLst/>
              <a:ahLst/>
              <a:cxnLst>
                <a:cxn ang="0">
                  <a:pos x="789" y="17"/>
                </a:cxn>
                <a:cxn ang="0">
                  <a:pos x="773" y="0"/>
                </a:cxn>
                <a:cxn ang="0">
                  <a:pos x="0" y="764"/>
                </a:cxn>
                <a:cxn ang="0">
                  <a:pos x="16" y="780"/>
                </a:cxn>
                <a:cxn ang="0">
                  <a:pos x="789" y="17"/>
                </a:cxn>
              </a:cxnLst>
              <a:rect l="0" t="0" r="r" b="b"/>
              <a:pathLst>
                <a:path w="789" h="780">
                  <a:moveTo>
                    <a:pt x="789" y="17"/>
                  </a:moveTo>
                  <a:lnTo>
                    <a:pt x="773" y="0"/>
                  </a:lnTo>
                  <a:lnTo>
                    <a:pt x="0" y="764"/>
                  </a:lnTo>
                  <a:lnTo>
                    <a:pt x="16" y="780"/>
                  </a:lnTo>
                  <a:lnTo>
                    <a:pt x="78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321" name="Freeform 25"/>
            <p:cNvSpPr>
              <a:spLocks/>
            </p:cNvSpPr>
            <p:nvPr/>
          </p:nvSpPr>
          <p:spPr bwMode="auto">
            <a:xfrm>
              <a:off x="8471" y="3891"/>
              <a:ext cx="178" cy="166"/>
            </a:xfrm>
            <a:custGeom>
              <a:avLst/>
              <a:gdLst/>
              <a:ahLst/>
              <a:cxnLst>
                <a:cxn ang="0">
                  <a:pos x="127" y="166"/>
                </a:cxn>
                <a:cxn ang="0">
                  <a:pos x="178" y="0"/>
                </a:cxn>
                <a:cxn ang="0">
                  <a:pos x="0" y="48"/>
                </a:cxn>
                <a:cxn ang="0">
                  <a:pos x="127" y="166"/>
                </a:cxn>
              </a:cxnLst>
              <a:rect l="0" t="0" r="r" b="b"/>
              <a:pathLst>
                <a:path w="178" h="166">
                  <a:moveTo>
                    <a:pt x="127" y="166"/>
                  </a:moveTo>
                  <a:lnTo>
                    <a:pt x="178" y="0"/>
                  </a:lnTo>
                  <a:lnTo>
                    <a:pt x="0" y="48"/>
                  </a:lnTo>
                  <a:lnTo>
                    <a:pt x="127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5322" name="Group 26"/>
            <p:cNvGrpSpPr>
              <a:grpSpLocks/>
            </p:cNvGrpSpPr>
            <p:nvPr/>
          </p:nvGrpSpPr>
          <p:grpSpPr bwMode="auto">
            <a:xfrm>
              <a:off x="7849" y="3699"/>
              <a:ext cx="1822" cy="982"/>
              <a:chOff x="7849" y="3699"/>
              <a:chExt cx="1822" cy="982"/>
            </a:xfrm>
          </p:grpSpPr>
          <p:sp>
            <p:nvSpPr>
              <p:cNvPr id="55323" name="Rectangle 27"/>
              <p:cNvSpPr>
                <a:spLocks noChangeArrowheads="1"/>
              </p:cNvSpPr>
              <p:nvPr/>
            </p:nvSpPr>
            <p:spPr bwMode="auto">
              <a:xfrm>
                <a:off x="7849" y="3699"/>
                <a:ext cx="1822" cy="982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24" name="Freeform 28"/>
              <p:cNvSpPr>
                <a:spLocks/>
              </p:cNvSpPr>
              <p:nvPr/>
            </p:nvSpPr>
            <p:spPr bwMode="auto">
              <a:xfrm>
                <a:off x="7849" y="3699"/>
                <a:ext cx="1820" cy="980"/>
              </a:xfrm>
              <a:custGeom>
                <a:avLst/>
                <a:gdLst/>
                <a:ahLst/>
                <a:cxnLst>
                  <a:cxn ang="0">
                    <a:pos x="1820" y="718"/>
                  </a:cxn>
                  <a:cxn ang="0">
                    <a:pos x="1572" y="980"/>
                  </a:cxn>
                  <a:cxn ang="0">
                    <a:pos x="0" y="980"/>
                  </a:cxn>
                  <a:cxn ang="0">
                    <a:pos x="0" y="240"/>
                  </a:cxn>
                  <a:cxn ang="0">
                    <a:pos x="250" y="0"/>
                  </a:cxn>
                  <a:cxn ang="0">
                    <a:pos x="1820" y="0"/>
                  </a:cxn>
                  <a:cxn ang="0">
                    <a:pos x="1820" y="718"/>
                  </a:cxn>
                </a:cxnLst>
                <a:rect l="0" t="0" r="r" b="b"/>
                <a:pathLst>
                  <a:path w="1820" h="980">
                    <a:moveTo>
                      <a:pt x="1820" y="718"/>
                    </a:moveTo>
                    <a:lnTo>
                      <a:pt x="1572" y="980"/>
                    </a:lnTo>
                    <a:lnTo>
                      <a:pt x="0" y="980"/>
                    </a:lnTo>
                    <a:lnTo>
                      <a:pt x="0" y="240"/>
                    </a:lnTo>
                    <a:lnTo>
                      <a:pt x="250" y="0"/>
                    </a:lnTo>
                    <a:lnTo>
                      <a:pt x="1820" y="0"/>
                    </a:lnTo>
                    <a:lnTo>
                      <a:pt x="1820" y="718"/>
                    </a:ln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25" name="Freeform 29"/>
              <p:cNvSpPr>
                <a:spLocks/>
              </p:cNvSpPr>
              <p:nvPr/>
            </p:nvSpPr>
            <p:spPr bwMode="auto">
              <a:xfrm>
                <a:off x="7849" y="3699"/>
                <a:ext cx="1820" cy="980"/>
              </a:xfrm>
              <a:custGeom>
                <a:avLst/>
                <a:gdLst/>
                <a:ahLst/>
                <a:cxnLst>
                  <a:cxn ang="0">
                    <a:pos x="1820" y="718"/>
                  </a:cxn>
                  <a:cxn ang="0">
                    <a:pos x="1572" y="980"/>
                  </a:cxn>
                  <a:cxn ang="0">
                    <a:pos x="0" y="980"/>
                  </a:cxn>
                  <a:cxn ang="0">
                    <a:pos x="0" y="240"/>
                  </a:cxn>
                  <a:cxn ang="0">
                    <a:pos x="250" y="0"/>
                  </a:cxn>
                  <a:cxn ang="0">
                    <a:pos x="1820" y="0"/>
                  </a:cxn>
                  <a:cxn ang="0">
                    <a:pos x="1820" y="718"/>
                  </a:cxn>
                </a:cxnLst>
                <a:rect l="0" t="0" r="r" b="b"/>
                <a:pathLst>
                  <a:path w="1820" h="980">
                    <a:moveTo>
                      <a:pt x="1820" y="718"/>
                    </a:moveTo>
                    <a:lnTo>
                      <a:pt x="1572" y="980"/>
                    </a:lnTo>
                    <a:lnTo>
                      <a:pt x="0" y="980"/>
                    </a:lnTo>
                    <a:lnTo>
                      <a:pt x="0" y="240"/>
                    </a:lnTo>
                    <a:lnTo>
                      <a:pt x="250" y="0"/>
                    </a:lnTo>
                    <a:lnTo>
                      <a:pt x="1820" y="0"/>
                    </a:lnTo>
                    <a:lnTo>
                      <a:pt x="1820" y="718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26" name="Rectangle 30"/>
              <p:cNvSpPr>
                <a:spLocks noChangeArrowheads="1"/>
              </p:cNvSpPr>
              <p:nvPr/>
            </p:nvSpPr>
            <p:spPr bwMode="auto">
              <a:xfrm>
                <a:off x="7849" y="3699"/>
                <a:ext cx="1822" cy="982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5327" name="Group 31"/>
            <p:cNvGrpSpPr>
              <a:grpSpLocks/>
            </p:cNvGrpSpPr>
            <p:nvPr/>
          </p:nvGrpSpPr>
          <p:grpSpPr bwMode="auto">
            <a:xfrm>
              <a:off x="9397" y="3675"/>
              <a:ext cx="274" cy="982"/>
              <a:chOff x="9397" y="3675"/>
              <a:chExt cx="274" cy="982"/>
            </a:xfrm>
          </p:grpSpPr>
          <p:sp>
            <p:nvSpPr>
              <p:cNvPr id="55328" name="Rectangle 32"/>
              <p:cNvSpPr>
                <a:spLocks noChangeArrowheads="1"/>
              </p:cNvSpPr>
              <p:nvPr/>
            </p:nvSpPr>
            <p:spPr bwMode="auto">
              <a:xfrm>
                <a:off x="9397" y="3675"/>
                <a:ext cx="274" cy="982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29" name="Freeform 33"/>
              <p:cNvSpPr>
                <a:spLocks/>
              </p:cNvSpPr>
              <p:nvPr/>
            </p:nvSpPr>
            <p:spPr bwMode="auto">
              <a:xfrm>
                <a:off x="9397" y="3675"/>
                <a:ext cx="272" cy="980"/>
              </a:xfrm>
              <a:custGeom>
                <a:avLst/>
                <a:gdLst/>
                <a:ahLst/>
                <a:cxnLst>
                  <a:cxn ang="0">
                    <a:pos x="0" y="980"/>
                  </a:cxn>
                  <a:cxn ang="0">
                    <a:pos x="0" y="264"/>
                  </a:cxn>
                  <a:cxn ang="0">
                    <a:pos x="272" y="0"/>
                  </a:cxn>
                  <a:cxn ang="0">
                    <a:pos x="272" y="742"/>
                  </a:cxn>
                  <a:cxn ang="0">
                    <a:pos x="0" y="980"/>
                  </a:cxn>
                </a:cxnLst>
                <a:rect l="0" t="0" r="r" b="b"/>
                <a:pathLst>
                  <a:path w="272" h="980">
                    <a:moveTo>
                      <a:pt x="0" y="980"/>
                    </a:moveTo>
                    <a:lnTo>
                      <a:pt x="0" y="264"/>
                    </a:lnTo>
                    <a:lnTo>
                      <a:pt x="272" y="0"/>
                    </a:lnTo>
                    <a:lnTo>
                      <a:pt x="272" y="742"/>
                    </a:lnTo>
                    <a:lnTo>
                      <a:pt x="0" y="980"/>
                    </a:lnTo>
                    <a:close/>
                  </a:path>
                </a:pathLst>
              </a:custGeom>
              <a:solidFill>
                <a:srgbClr val="FFD6AD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30" name="Freeform 34"/>
              <p:cNvSpPr>
                <a:spLocks/>
              </p:cNvSpPr>
              <p:nvPr/>
            </p:nvSpPr>
            <p:spPr bwMode="auto">
              <a:xfrm>
                <a:off x="9397" y="3675"/>
                <a:ext cx="272" cy="980"/>
              </a:xfrm>
              <a:custGeom>
                <a:avLst/>
                <a:gdLst/>
                <a:ahLst/>
                <a:cxnLst>
                  <a:cxn ang="0">
                    <a:pos x="0" y="980"/>
                  </a:cxn>
                  <a:cxn ang="0">
                    <a:pos x="0" y="264"/>
                  </a:cxn>
                  <a:cxn ang="0">
                    <a:pos x="272" y="0"/>
                  </a:cxn>
                  <a:cxn ang="0">
                    <a:pos x="272" y="742"/>
                  </a:cxn>
                  <a:cxn ang="0">
                    <a:pos x="0" y="980"/>
                  </a:cxn>
                </a:cxnLst>
                <a:rect l="0" t="0" r="r" b="b"/>
                <a:pathLst>
                  <a:path w="272" h="980">
                    <a:moveTo>
                      <a:pt x="0" y="980"/>
                    </a:moveTo>
                    <a:lnTo>
                      <a:pt x="0" y="264"/>
                    </a:lnTo>
                    <a:lnTo>
                      <a:pt x="272" y="0"/>
                    </a:lnTo>
                    <a:lnTo>
                      <a:pt x="272" y="742"/>
                    </a:lnTo>
                    <a:lnTo>
                      <a:pt x="0" y="980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31" name="Rectangle 35"/>
              <p:cNvSpPr>
                <a:spLocks noChangeArrowheads="1"/>
              </p:cNvSpPr>
              <p:nvPr/>
            </p:nvSpPr>
            <p:spPr bwMode="auto">
              <a:xfrm>
                <a:off x="9397" y="3675"/>
                <a:ext cx="274" cy="982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5332" name="Group 36"/>
            <p:cNvGrpSpPr>
              <a:grpSpLocks/>
            </p:cNvGrpSpPr>
            <p:nvPr/>
          </p:nvGrpSpPr>
          <p:grpSpPr bwMode="auto">
            <a:xfrm>
              <a:off x="7849" y="3675"/>
              <a:ext cx="1822" cy="243"/>
              <a:chOff x="7849" y="3675"/>
              <a:chExt cx="1822" cy="243"/>
            </a:xfrm>
          </p:grpSpPr>
          <p:sp>
            <p:nvSpPr>
              <p:cNvPr id="55333" name="Rectangle 37"/>
              <p:cNvSpPr>
                <a:spLocks noChangeArrowheads="1"/>
              </p:cNvSpPr>
              <p:nvPr/>
            </p:nvSpPr>
            <p:spPr bwMode="auto">
              <a:xfrm>
                <a:off x="7849" y="3675"/>
                <a:ext cx="1822" cy="243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34" name="Freeform 38"/>
              <p:cNvSpPr>
                <a:spLocks/>
              </p:cNvSpPr>
              <p:nvPr/>
            </p:nvSpPr>
            <p:spPr bwMode="auto">
              <a:xfrm>
                <a:off x="7849" y="3675"/>
                <a:ext cx="1820" cy="240"/>
              </a:xfrm>
              <a:custGeom>
                <a:avLst/>
                <a:gdLst/>
                <a:ahLst/>
                <a:cxnLst>
                  <a:cxn ang="0">
                    <a:pos x="1548" y="240"/>
                  </a:cxn>
                  <a:cxn ang="0">
                    <a:pos x="1820" y="0"/>
                  </a:cxn>
                  <a:cxn ang="0">
                    <a:pos x="250" y="0"/>
                  </a:cxn>
                  <a:cxn ang="0">
                    <a:pos x="0" y="240"/>
                  </a:cxn>
                  <a:cxn ang="0">
                    <a:pos x="1548" y="240"/>
                  </a:cxn>
                </a:cxnLst>
                <a:rect l="0" t="0" r="r" b="b"/>
                <a:pathLst>
                  <a:path w="1820" h="240">
                    <a:moveTo>
                      <a:pt x="1548" y="240"/>
                    </a:moveTo>
                    <a:lnTo>
                      <a:pt x="1820" y="0"/>
                    </a:lnTo>
                    <a:lnTo>
                      <a:pt x="250" y="0"/>
                    </a:lnTo>
                    <a:lnTo>
                      <a:pt x="0" y="240"/>
                    </a:lnTo>
                    <a:lnTo>
                      <a:pt x="1548" y="240"/>
                    </a:lnTo>
                    <a:close/>
                  </a:path>
                </a:pathLst>
              </a:custGeom>
              <a:solidFill>
                <a:srgbClr val="CDA47B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35" name="Freeform 39"/>
              <p:cNvSpPr>
                <a:spLocks/>
              </p:cNvSpPr>
              <p:nvPr/>
            </p:nvSpPr>
            <p:spPr bwMode="auto">
              <a:xfrm>
                <a:off x="7849" y="3675"/>
                <a:ext cx="1820" cy="240"/>
              </a:xfrm>
              <a:custGeom>
                <a:avLst/>
                <a:gdLst/>
                <a:ahLst/>
                <a:cxnLst>
                  <a:cxn ang="0">
                    <a:pos x="1548" y="240"/>
                  </a:cxn>
                  <a:cxn ang="0">
                    <a:pos x="1820" y="0"/>
                  </a:cxn>
                  <a:cxn ang="0">
                    <a:pos x="250" y="0"/>
                  </a:cxn>
                  <a:cxn ang="0">
                    <a:pos x="0" y="240"/>
                  </a:cxn>
                  <a:cxn ang="0">
                    <a:pos x="1548" y="240"/>
                  </a:cxn>
                </a:cxnLst>
                <a:rect l="0" t="0" r="r" b="b"/>
                <a:pathLst>
                  <a:path w="1820" h="240">
                    <a:moveTo>
                      <a:pt x="1548" y="240"/>
                    </a:moveTo>
                    <a:lnTo>
                      <a:pt x="1820" y="0"/>
                    </a:lnTo>
                    <a:lnTo>
                      <a:pt x="250" y="0"/>
                    </a:lnTo>
                    <a:lnTo>
                      <a:pt x="0" y="240"/>
                    </a:lnTo>
                    <a:lnTo>
                      <a:pt x="1548" y="240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36" name="Rectangle 40"/>
              <p:cNvSpPr>
                <a:spLocks noChangeArrowheads="1"/>
              </p:cNvSpPr>
              <p:nvPr/>
            </p:nvSpPr>
            <p:spPr bwMode="auto">
              <a:xfrm>
                <a:off x="7849" y="3675"/>
                <a:ext cx="1822" cy="243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sp>
          <p:nvSpPr>
            <p:cNvPr id="55337" name="Freeform 41"/>
            <p:cNvSpPr>
              <a:spLocks/>
            </p:cNvSpPr>
            <p:nvPr/>
          </p:nvSpPr>
          <p:spPr bwMode="auto">
            <a:xfrm>
              <a:off x="7849" y="3699"/>
              <a:ext cx="1820" cy="980"/>
            </a:xfrm>
            <a:custGeom>
              <a:avLst/>
              <a:gdLst/>
              <a:ahLst/>
              <a:cxnLst>
                <a:cxn ang="0">
                  <a:pos x="1820" y="718"/>
                </a:cxn>
                <a:cxn ang="0">
                  <a:pos x="1572" y="980"/>
                </a:cxn>
                <a:cxn ang="0">
                  <a:pos x="0" y="980"/>
                </a:cxn>
                <a:cxn ang="0">
                  <a:pos x="0" y="240"/>
                </a:cxn>
                <a:cxn ang="0">
                  <a:pos x="250" y="0"/>
                </a:cxn>
                <a:cxn ang="0">
                  <a:pos x="1820" y="0"/>
                </a:cxn>
                <a:cxn ang="0">
                  <a:pos x="1820" y="718"/>
                </a:cxn>
              </a:cxnLst>
              <a:rect l="0" t="0" r="r" b="b"/>
              <a:pathLst>
                <a:path w="1820" h="980">
                  <a:moveTo>
                    <a:pt x="1820" y="718"/>
                  </a:moveTo>
                  <a:lnTo>
                    <a:pt x="1572" y="980"/>
                  </a:lnTo>
                  <a:lnTo>
                    <a:pt x="0" y="980"/>
                  </a:lnTo>
                  <a:lnTo>
                    <a:pt x="0" y="240"/>
                  </a:lnTo>
                  <a:lnTo>
                    <a:pt x="250" y="0"/>
                  </a:lnTo>
                  <a:lnTo>
                    <a:pt x="1820" y="0"/>
                  </a:lnTo>
                  <a:lnTo>
                    <a:pt x="1820" y="718"/>
                  </a:lnTo>
                  <a:close/>
                </a:path>
              </a:pathLst>
            </a:custGeom>
            <a:noFill/>
            <a:ln w="152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5338" name="Group 42"/>
            <p:cNvGrpSpPr>
              <a:grpSpLocks/>
            </p:cNvGrpSpPr>
            <p:nvPr/>
          </p:nvGrpSpPr>
          <p:grpSpPr bwMode="auto">
            <a:xfrm>
              <a:off x="9385" y="3668"/>
              <a:ext cx="298" cy="989"/>
              <a:chOff x="9385" y="3668"/>
              <a:chExt cx="298" cy="989"/>
            </a:xfrm>
          </p:grpSpPr>
          <p:sp>
            <p:nvSpPr>
              <p:cNvPr id="55339" name="Rectangle 43"/>
              <p:cNvSpPr>
                <a:spLocks noChangeArrowheads="1"/>
              </p:cNvSpPr>
              <p:nvPr/>
            </p:nvSpPr>
            <p:spPr bwMode="auto">
              <a:xfrm>
                <a:off x="9385" y="3668"/>
                <a:ext cx="298" cy="9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40" name="Freeform 44"/>
              <p:cNvSpPr>
                <a:spLocks/>
              </p:cNvSpPr>
              <p:nvPr/>
            </p:nvSpPr>
            <p:spPr bwMode="auto">
              <a:xfrm>
                <a:off x="9385" y="3668"/>
                <a:ext cx="296" cy="987"/>
              </a:xfrm>
              <a:custGeom>
                <a:avLst/>
                <a:gdLst/>
                <a:ahLst/>
                <a:cxnLst>
                  <a:cxn ang="0">
                    <a:pos x="0" y="987"/>
                  </a:cxn>
                  <a:cxn ang="0">
                    <a:pos x="24" y="987"/>
                  </a:cxn>
                  <a:cxn ang="0">
                    <a:pos x="24" y="271"/>
                  </a:cxn>
                  <a:cxn ang="0">
                    <a:pos x="12" y="271"/>
                  </a:cxn>
                  <a:cxn ang="0">
                    <a:pos x="22" y="279"/>
                  </a:cxn>
                  <a:cxn ang="0">
                    <a:pos x="22" y="281"/>
                  </a:cxn>
                  <a:cxn ang="0">
                    <a:pos x="296" y="17"/>
                  </a:cxn>
                  <a:cxn ang="0">
                    <a:pos x="279" y="0"/>
                  </a:cxn>
                  <a:cxn ang="0">
                    <a:pos x="5" y="264"/>
                  </a:cxn>
                  <a:cxn ang="0">
                    <a:pos x="0" y="271"/>
                  </a:cxn>
                  <a:cxn ang="0">
                    <a:pos x="0" y="987"/>
                  </a:cxn>
                </a:cxnLst>
                <a:rect l="0" t="0" r="r" b="b"/>
                <a:pathLst>
                  <a:path w="296" h="987">
                    <a:moveTo>
                      <a:pt x="0" y="987"/>
                    </a:moveTo>
                    <a:lnTo>
                      <a:pt x="24" y="987"/>
                    </a:lnTo>
                    <a:lnTo>
                      <a:pt x="24" y="271"/>
                    </a:lnTo>
                    <a:lnTo>
                      <a:pt x="12" y="271"/>
                    </a:lnTo>
                    <a:lnTo>
                      <a:pt x="22" y="279"/>
                    </a:lnTo>
                    <a:lnTo>
                      <a:pt x="22" y="281"/>
                    </a:lnTo>
                    <a:lnTo>
                      <a:pt x="296" y="17"/>
                    </a:lnTo>
                    <a:lnTo>
                      <a:pt x="279" y="0"/>
                    </a:lnTo>
                    <a:lnTo>
                      <a:pt x="5" y="264"/>
                    </a:lnTo>
                    <a:lnTo>
                      <a:pt x="0" y="271"/>
                    </a:lnTo>
                    <a:lnTo>
                      <a:pt x="0" y="9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41" name="Freeform 45"/>
              <p:cNvSpPr>
                <a:spLocks/>
              </p:cNvSpPr>
              <p:nvPr/>
            </p:nvSpPr>
            <p:spPr bwMode="auto">
              <a:xfrm>
                <a:off x="9385" y="3668"/>
                <a:ext cx="296" cy="987"/>
              </a:xfrm>
              <a:custGeom>
                <a:avLst/>
                <a:gdLst/>
                <a:ahLst/>
                <a:cxnLst>
                  <a:cxn ang="0">
                    <a:pos x="0" y="987"/>
                  </a:cxn>
                  <a:cxn ang="0">
                    <a:pos x="24" y="987"/>
                  </a:cxn>
                  <a:cxn ang="0">
                    <a:pos x="24" y="271"/>
                  </a:cxn>
                  <a:cxn ang="0">
                    <a:pos x="12" y="271"/>
                  </a:cxn>
                  <a:cxn ang="0">
                    <a:pos x="22" y="279"/>
                  </a:cxn>
                  <a:cxn ang="0">
                    <a:pos x="22" y="281"/>
                  </a:cxn>
                  <a:cxn ang="0">
                    <a:pos x="296" y="17"/>
                  </a:cxn>
                  <a:cxn ang="0">
                    <a:pos x="279" y="0"/>
                  </a:cxn>
                  <a:cxn ang="0">
                    <a:pos x="5" y="264"/>
                  </a:cxn>
                  <a:cxn ang="0">
                    <a:pos x="0" y="271"/>
                  </a:cxn>
                  <a:cxn ang="0">
                    <a:pos x="0" y="987"/>
                  </a:cxn>
                </a:cxnLst>
                <a:rect l="0" t="0" r="r" b="b"/>
                <a:pathLst>
                  <a:path w="296" h="987">
                    <a:moveTo>
                      <a:pt x="0" y="987"/>
                    </a:moveTo>
                    <a:lnTo>
                      <a:pt x="24" y="987"/>
                    </a:lnTo>
                    <a:lnTo>
                      <a:pt x="24" y="271"/>
                    </a:lnTo>
                    <a:lnTo>
                      <a:pt x="12" y="271"/>
                    </a:lnTo>
                    <a:lnTo>
                      <a:pt x="22" y="279"/>
                    </a:lnTo>
                    <a:lnTo>
                      <a:pt x="22" y="281"/>
                    </a:lnTo>
                    <a:lnTo>
                      <a:pt x="296" y="17"/>
                    </a:lnTo>
                    <a:lnTo>
                      <a:pt x="279" y="0"/>
                    </a:lnTo>
                    <a:lnTo>
                      <a:pt x="5" y="264"/>
                    </a:lnTo>
                    <a:lnTo>
                      <a:pt x="0" y="271"/>
                    </a:lnTo>
                    <a:lnTo>
                      <a:pt x="0" y="987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42" name="Rectangle 46"/>
              <p:cNvSpPr>
                <a:spLocks noChangeArrowheads="1"/>
              </p:cNvSpPr>
              <p:nvPr/>
            </p:nvSpPr>
            <p:spPr bwMode="auto">
              <a:xfrm>
                <a:off x="9385" y="3668"/>
                <a:ext cx="298" cy="9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5343" name="Group 47"/>
            <p:cNvGrpSpPr>
              <a:grpSpLocks/>
            </p:cNvGrpSpPr>
            <p:nvPr/>
          </p:nvGrpSpPr>
          <p:grpSpPr bwMode="auto">
            <a:xfrm>
              <a:off x="7849" y="3903"/>
              <a:ext cx="1551" cy="27"/>
              <a:chOff x="7849" y="3903"/>
              <a:chExt cx="1551" cy="27"/>
            </a:xfrm>
          </p:grpSpPr>
          <p:sp>
            <p:nvSpPr>
              <p:cNvPr id="55344" name="Rectangle 48"/>
              <p:cNvSpPr>
                <a:spLocks noChangeArrowheads="1"/>
              </p:cNvSpPr>
              <p:nvPr/>
            </p:nvSpPr>
            <p:spPr bwMode="auto">
              <a:xfrm>
                <a:off x="7849" y="3903"/>
                <a:ext cx="1548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45" name="Rectangle 49"/>
              <p:cNvSpPr>
                <a:spLocks noChangeArrowheads="1"/>
              </p:cNvSpPr>
              <p:nvPr/>
            </p:nvSpPr>
            <p:spPr bwMode="auto">
              <a:xfrm>
                <a:off x="7849" y="3903"/>
                <a:ext cx="1548" cy="2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46" name="Rectangle 50"/>
              <p:cNvSpPr>
                <a:spLocks noChangeArrowheads="1"/>
              </p:cNvSpPr>
              <p:nvPr/>
            </p:nvSpPr>
            <p:spPr bwMode="auto">
              <a:xfrm>
                <a:off x="7849" y="3903"/>
                <a:ext cx="1551" cy="27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47" name="Rectangle 51"/>
              <p:cNvSpPr>
                <a:spLocks noChangeArrowheads="1"/>
              </p:cNvSpPr>
              <p:nvPr/>
            </p:nvSpPr>
            <p:spPr bwMode="auto">
              <a:xfrm>
                <a:off x="7849" y="3903"/>
                <a:ext cx="1548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5348" name="Group 52"/>
            <p:cNvGrpSpPr>
              <a:grpSpLocks/>
            </p:cNvGrpSpPr>
            <p:nvPr/>
          </p:nvGrpSpPr>
          <p:grpSpPr bwMode="auto">
            <a:xfrm>
              <a:off x="7849" y="2838"/>
              <a:ext cx="1822" cy="984"/>
              <a:chOff x="7849" y="2838"/>
              <a:chExt cx="1822" cy="984"/>
            </a:xfrm>
          </p:grpSpPr>
          <p:sp>
            <p:nvSpPr>
              <p:cNvPr id="55349" name="Rectangle 53"/>
              <p:cNvSpPr>
                <a:spLocks noChangeArrowheads="1"/>
              </p:cNvSpPr>
              <p:nvPr/>
            </p:nvSpPr>
            <p:spPr bwMode="auto">
              <a:xfrm>
                <a:off x="7849" y="2838"/>
                <a:ext cx="1822" cy="98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50" name="Freeform 54"/>
              <p:cNvSpPr>
                <a:spLocks/>
              </p:cNvSpPr>
              <p:nvPr/>
            </p:nvSpPr>
            <p:spPr bwMode="auto">
              <a:xfrm>
                <a:off x="7849" y="2838"/>
                <a:ext cx="1820" cy="981"/>
              </a:xfrm>
              <a:custGeom>
                <a:avLst/>
                <a:gdLst/>
                <a:ahLst/>
                <a:cxnLst>
                  <a:cxn ang="0">
                    <a:pos x="1820" y="741"/>
                  </a:cxn>
                  <a:cxn ang="0">
                    <a:pos x="1572" y="981"/>
                  </a:cxn>
                  <a:cxn ang="0">
                    <a:pos x="0" y="981"/>
                  </a:cxn>
                  <a:cxn ang="0">
                    <a:pos x="0" y="242"/>
                  </a:cxn>
                  <a:cxn ang="0">
                    <a:pos x="250" y="0"/>
                  </a:cxn>
                  <a:cxn ang="0">
                    <a:pos x="1820" y="0"/>
                  </a:cxn>
                  <a:cxn ang="0">
                    <a:pos x="1820" y="741"/>
                  </a:cxn>
                </a:cxnLst>
                <a:rect l="0" t="0" r="r" b="b"/>
                <a:pathLst>
                  <a:path w="1820" h="981">
                    <a:moveTo>
                      <a:pt x="1820" y="741"/>
                    </a:moveTo>
                    <a:lnTo>
                      <a:pt x="1572" y="981"/>
                    </a:lnTo>
                    <a:lnTo>
                      <a:pt x="0" y="981"/>
                    </a:lnTo>
                    <a:lnTo>
                      <a:pt x="0" y="242"/>
                    </a:lnTo>
                    <a:lnTo>
                      <a:pt x="250" y="0"/>
                    </a:lnTo>
                    <a:lnTo>
                      <a:pt x="1820" y="0"/>
                    </a:lnTo>
                    <a:lnTo>
                      <a:pt x="1820" y="741"/>
                    </a:ln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51" name="Freeform 55"/>
              <p:cNvSpPr>
                <a:spLocks/>
              </p:cNvSpPr>
              <p:nvPr/>
            </p:nvSpPr>
            <p:spPr bwMode="auto">
              <a:xfrm>
                <a:off x="7849" y="2838"/>
                <a:ext cx="1820" cy="981"/>
              </a:xfrm>
              <a:custGeom>
                <a:avLst/>
                <a:gdLst/>
                <a:ahLst/>
                <a:cxnLst>
                  <a:cxn ang="0">
                    <a:pos x="1820" y="741"/>
                  </a:cxn>
                  <a:cxn ang="0">
                    <a:pos x="1572" y="981"/>
                  </a:cxn>
                  <a:cxn ang="0">
                    <a:pos x="0" y="981"/>
                  </a:cxn>
                  <a:cxn ang="0">
                    <a:pos x="0" y="242"/>
                  </a:cxn>
                  <a:cxn ang="0">
                    <a:pos x="250" y="0"/>
                  </a:cxn>
                  <a:cxn ang="0">
                    <a:pos x="1820" y="0"/>
                  </a:cxn>
                  <a:cxn ang="0">
                    <a:pos x="1820" y="741"/>
                  </a:cxn>
                </a:cxnLst>
                <a:rect l="0" t="0" r="r" b="b"/>
                <a:pathLst>
                  <a:path w="1820" h="981">
                    <a:moveTo>
                      <a:pt x="1820" y="741"/>
                    </a:moveTo>
                    <a:lnTo>
                      <a:pt x="1572" y="981"/>
                    </a:lnTo>
                    <a:lnTo>
                      <a:pt x="0" y="981"/>
                    </a:lnTo>
                    <a:lnTo>
                      <a:pt x="0" y="242"/>
                    </a:lnTo>
                    <a:lnTo>
                      <a:pt x="250" y="0"/>
                    </a:lnTo>
                    <a:lnTo>
                      <a:pt x="1820" y="0"/>
                    </a:lnTo>
                    <a:lnTo>
                      <a:pt x="1820" y="741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52" name="Rectangle 56"/>
              <p:cNvSpPr>
                <a:spLocks noChangeArrowheads="1"/>
              </p:cNvSpPr>
              <p:nvPr/>
            </p:nvSpPr>
            <p:spPr bwMode="auto">
              <a:xfrm>
                <a:off x="7849" y="2838"/>
                <a:ext cx="1822" cy="98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5353" name="Group 57"/>
            <p:cNvGrpSpPr>
              <a:grpSpLocks/>
            </p:cNvGrpSpPr>
            <p:nvPr/>
          </p:nvGrpSpPr>
          <p:grpSpPr bwMode="auto">
            <a:xfrm>
              <a:off x="9397" y="2838"/>
              <a:ext cx="274" cy="960"/>
              <a:chOff x="9397" y="2838"/>
              <a:chExt cx="274" cy="960"/>
            </a:xfrm>
          </p:grpSpPr>
          <p:sp>
            <p:nvSpPr>
              <p:cNvPr id="55354" name="Rectangle 58"/>
              <p:cNvSpPr>
                <a:spLocks noChangeArrowheads="1"/>
              </p:cNvSpPr>
              <p:nvPr/>
            </p:nvSpPr>
            <p:spPr bwMode="auto">
              <a:xfrm>
                <a:off x="9397" y="2838"/>
                <a:ext cx="274" cy="960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55" name="Freeform 59"/>
              <p:cNvSpPr>
                <a:spLocks/>
              </p:cNvSpPr>
              <p:nvPr/>
            </p:nvSpPr>
            <p:spPr bwMode="auto">
              <a:xfrm>
                <a:off x="9397" y="2838"/>
                <a:ext cx="272" cy="957"/>
              </a:xfrm>
              <a:custGeom>
                <a:avLst/>
                <a:gdLst/>
                <a:ahLst/>
                <a:cxnLst>
                  <a:cxn ang="0">
                    <a:pos x="0" y="957"/>
                  </a:cxn>
                  <a:cxn ang="0">
                    <a:pos x="0" y="242"/>
                  </a:cxn>
                  <a:cxn ang="0">
                    <a:pos x="272" y="0"/>
                  </a:cxn>
                  <a:cxn ang="0">
                    <a:pos x="272" y="717"/>
                  </a:cxn>
                  <a:cxn ang="0">
                    <a:pos x="0" y="957"/>
                  </a:cxn>
                </a:cxnLst>
                <a:rect l="0" t="0" r="r" b="b"/>
                <a:pathLst>
                  <a:path w="272" h="957">
                    <a:moveTo>
                      <a:pt x="0" y="957"/>
                    </a:moveTo>
                    <a:lnTo>
                      <a:pt x="0" y="242"/>
                    </a:lnTo>
                    <a:lnTo>
                      <a:pt x="272" y="0"/>
                    </a:lnTo>
                    <a:lnTo>
                      <a:pt x="272" y="717"/>
                    </a:lnTo>
                    <a:lnTo>
                      <a:pt x="0" y="957"/>
                    </a:lnTo>
                    <a:close/>
                  </a:path>
                </a:pathLst>
              </a:custGeom>
              <a:solidFill>
                <a:srgbClr val="FFD6AD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56" name="Freeform 60"/>
              <p:cNvSpPr>
                <a:spLocks/>
              </p:cNvSpPr>
              <p:nvPr/>
            </p:nvSpPr>
            <p:spPr bwMode="auto">
              <a:xfrm>
                <a:off x="9397" y="2838"/>
                <a:ext cx="272" cy="957"/>
              </a:xfrm>
              <a:custGeom>
                <a:avLst/>
                <a:gdLst/>
                <a:ahLst/>
                <a:cxnLst>
                  <a:cxn ang="0">
                    <a:pos x="0" y="957"/>
                  </a:cxn>
                  <a:cxn ang="0">
                    <a:pos x="0" y="242"/>
                  </a:cxn>
                  <a:cxn ang="0">
                    <a:pos x="272" y="0"/>
                  </a:cxn>
                  <a:cxn ang="0">
                    <a:pos x="272" y="717"/>
                  </a:cxn>
                  <a:cxn ang="0">
                    <a:pos x="0" y="957"/>
                  </a:cxn>
                </a:cxnLst>
                <a:rect l="0" t="0" r="r" b="b"/>
                <a:pathLst>
                  <a:path w="272" h="957">
                    <a:moveTo>
                      <a:pt x="0" y="957"/>
                    </a:moveTo>
                    <a:lnTo>
                      <a:pt x="0" y="242"/>
                    </a:lnTo>
                    <a:lnTo>
                      <a:pt x="272" y="0"/>
                    </a:lnTo>
                    <a:lnTo>
                      <a:pt x="272" y="717"/>
                    </a:lnTo>
                    <a:lnTo>
                      <a:pt x="0" y="957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57" name="Rectangle 61"/>
              <p:cNvSpPr>
                <a:spLocks noChangeArrowheads="1"/>
              </p:cNvSpPr>
              <p:nvPr/>
            </p:nvSpPr>
            <p:spPr bwMode="auto">
              <a:xfrm>
                <a:off x="9397" y="2838"/>
                <a:ext cx="274" cy="960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5358" name="Group 62"/>
            <p:cNvGrpSpPr>
              <a:grpSpLocks/>
            </p:cNvGrpSpPr>
            <p:nvPr/>
          </p:nvGrpSpPr>
          <p:grpSpPr bwMode="auto">
            <a:xfrm>
              <a:off x="7849" y="2814"/>
              <a:ext cx="1822" cy="269"/>
              <a:chOff x="7849" y="2814"/>
              <a:chExt cx="1822" cy="269"/>
            </a:xfrm>
          </p:grpSpPr>
          <p:sp>
            <p:nvSpPr>
              <p:cNvPr id="55359" name="Rectangle 63"/>
              <p:cNvSpPr>
                <a:spLocks noChangeArrowheads="1"/>
              </p:cNvSpPr>
              <p:nvPr/>
            </p:nvSpPr>
            <p:spPr bwMode="auto">
              <a:xfrm>
                <a:off x="7849" y="2814"/>
                <a:ext cx="1822" cy="269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60" name="Freeform 64"/>
              <p:cNvSpPr>
                <a:spLocks/>
              </p:cNvSpPr>
              <p:nvPr/>
            </p:nvSpPr>
            <p:spPr bwMode="auto">
              <a:xfrm>
                <a:off x="7849" y="2814"/>
                <a:ext cx="1820" cy="266"/>
              </a:xfrm>
              <a:custGeom>
                <a:avLst/>
                <a:gdLst/>
                <a:ahLst/>
                <a:cxnLst>
                  <a:cxn ang="0">
                    <a:pos x="1548" y="266"/>
                  </a:cxn>
                  <a:cxn ang="0">
                    <a:pos x="1820" y="0"/>
                  </a:cxn>
                  <a:cxn ang="0">
                    <a:pos x="250" y="0"/>
                  </a:cxn>
                  <a:cxn ang="0">
                    <a:pos x="0" y="266"/>
                  </a:cxn>
                  <a:cxn ang="0">
                    <a:pos x="1548" y="266"/>
                  </a:cxn>
                </a:cxnLst>
                <a:rect l="0" t="0" r="r" b="b"/>
                <a:pathLst>
                  <a:path w="1820" h="266">
                    <a:moveTo>
                      <a:pt x="1548" y="266"/>
                    </a:moveTo>
                    <a:lnTo>
                      <a:pt x="1820" y="0"/>
                    </a:lnTo>
                    <a:lnTo>
                      <a:pt x="250" y="0"/>
                    </a:lnTo>
                    <a:lnTo>
                      <a:pt x="0" y="266"/>
                    </a:lnTo>
                    <a:lnTo>
                      <a:pt x="1548" y="266"/>
                    </a:lnTo>
                    <a:close/>
                  </a:path>
                </a:pathLst>
              </a:custGeom>
              <a:solidFill>
                <a:srgbClr val="CDA47B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61" name="Freeform 65"/>
              <p:cNvSpPr>
                <a:spLocks/>
              </p:cNvSpPr>
              <p:nvPr/>
            </p:nvSpPr>
            <p:spPr bwMode="auto">
              <a:xfrm>
                <a:off x="7849" y="2814"/>
                <a:ext cx="1820" cy="266"/>
              </a:xfrm>
              <a:custGeom>
                <a:avLst/>
                <a:gdLst/>
                <a:ahLst/>
                <a:cxnLst>
                  <a:cxn ang="0">
                    <a:pos x="1548" y="266"/>
                  </a:cxn>
                  <a:cxn ang="0">
                    <a:pos x="1820" y="0"/>
                  </a:cxn>
                  <a:cxn ang="0">
                    <a:pos x="250" y="0"/>
                  </a:cxn>
                  <a:cxn ang="0">
                    <a:pos x="0" y="266"/>
                  </a:cxn>
                  <a:cxn ang="0">
                    <a:pos x="1548" y="266"/>
                  </a:cxn>
                </a:cxnLst>
                <a:rect l="0" t="0" r="r" b="b"/>
                <a:pathLst>
                  <a:path w="1820" h="266">
                    <a:moveTo>
                      <a:pt x="1548" y="266"/>
                    </a:moveTo>
                    <a:lnTo>
                      <a:pt x="1820" y="0"/>
                    </a:lnTo>
                    <a:lnTo>
                      <a:pt x="250" y="0"/>
                    </a:lnTo>
                    <a:lnTo>
                      <a:pt x="0" y="266"/>
                    </a:lnTo>
                    <a:lnTo>
                      <a:pt x="1548" y="266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62" name="Rectangle 66"/>
              <p:cNvSpPr>
                <a:spLocks noChangeArrowheads="1"/>
              </p:cNvSpPr>
              <p:nvPr/>
            </p:nvSpPr>
            <p:spPr bwMode="auto">
              <a:xfrm>
                <a:off x="7849" y="2814"/>
                <a:ext cx="1822" cy="269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sp>
          <p:nvSpPr>
            <p:cNvPr id="55363" name="Freeform 67"/>
            <p:cNvSpPr>
              <a:spLocks/>
            </p:cNvSpPr>
            <p:nvPr/>
          </p:nvSpPr>
          <p:spPr bwMode="auto">
            <a:xfrm>
              <a:off x="7849" y="2838"/>
              <a:ext cx="1820" cy="981"/>
            </a:xfrm>
            <a:custGeom>
              <a:avLst/>
              <a:gdLst/>
              <a:ahLst/>
              <a:cxnLst>
                <a:cxn ang="0">
                  <a:pos x="1820" y="741"/>
                </a:cxn>
                <a:cxn ang="0">
                  <a:pos x="1572" y="981"/>
                </a:cxn>
                <a:cxn ang="0">
                  <a:pos x="0" y="981"/>
                </a:cxn>
                <a:cxn ang="0">
                  <a:pos x="0" y="242"/>
                </a:cxn>
                <a:cxn ang="0">
                  <a:pos x="250" y="0"/>
                </a:cxn>
                <a:cxn ang="0">
                  <a:pos x="1820" y="0"/>
                </a:cxn>
                <a:cxn ang="0">
                  <a:pos x="1820" y="741"/>
                </a:cxn>
              </a:cxnLst>
              <a:rect l="0" t="0" r="r" b="b"/>
              <a:pathLst>
                <a:path w="1820" h="981">
                  <a:moveTo>
                    <a:pt x="1820" y="741"/>
                  </a:moveTo>
                  <a:lnTo>
                    <a:pt x="1572" y="981"/>
                  </a:lnTo>
                  <a:lnTo>
                    <a:pt x="0" y="981"/>
                  </a:lnTo>
                  <a:lnTo>
                    <a:pt x="0" y="242"/>
                  </a:lnTo>
                  <a:lnTo>
                    <a:pt x="250" y="0"/>
                  </a:lnTo>
                  <a:lnTo>
                    <a:pt x="1820" y="0"/>
                  </a:lnTo>
                  <a:lnTo>
                    <a:pt x="1820" y="741"/>
                  </a:lnTo>
                  <a:close/>
                </a:path>
              </a:pathLst>
            </a:custGeom>
            <a:noFill/>
            <a:ln w="152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5364" name="Group 68"/>
            <p:cNvGrpSpPr>
              <a:grpSpLocks/>
            </p:cNvGrpSpPr>
            <p:nvPr/>
          </p:nvGrpSpPr>
          <p:grpSpPr bwMode="auto">
            <a:xfrm>
              <a:off x="9385" y="2831"/>
              <a:ext cx="296" cy="967"/>
              <a:chOff x="9385" y="2831"/>
              <a:chExt cx="296" cy="967"/>
            </a:xfrm>
          </p:grpSpPr>
          <p:sp>
            <p:nvSpPr>
              <p:cNvPr id="55365" name="Rectangle 69"/>
              <p:cNvSpPr>
                <a:spLocks noChangeArrowheads="1"/>
              </p:cNvSpPr>
              <p:nvPr/>
            </p:nvSpPr>
            <p:spPr bwMode="auto">
              <a:xfrm>
                <a:off x="9385" y="2831"/>
                <a:ext cx="296" cy="9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66" name="Freeform 70"/>
              <p:cNvSpPr>
                <a:spLocks/>
              </p:cNvSpPr>
              <p:nvPr/>
            </p:nvSpPr>
            <p:spPr bwMode="auto">
              <a:xfrm>
                <a:off x="9385" y="2831"/>
                <a:ext cx="293" cy="964"/>
              </a:xfrm>
              <a:custGeom>
                <a:avLst/>
                <a:gdLst/>
                <a:ahLst/>
                <a:cxnLst>
                  <a:cxn ang="0">
                    <a:pos x="0" y="964"/>
                  </a:cxn>
                  <a:cxn ang="0">
                    <a:pos x="24" y="964"/>
                  </a:cxn>
                  <a:cxn ang="0">
                    <a:pos x="24" y="249"/>
                  </a:cxn>
                  <a:cxn ang="0">
                    <a:pos x="12" y="249"/>
                  </a:cxn>
                  <a:cxn ang="0">
                    <a:pos x="22" y="254"/>
                  </a:cxn>
                  <a:cxn ang="0">
                    <a:pos x="20" y="256"/>
                  </a:cxn>
                  <a:cxn ang="0">
                    <a:pos x="293" y="16"/>
                  </a:cxn>
                  <a:cxn ang="0">
                    <a:pos x="279" y="0"/>
                  </a:cxn>
                  <a:cxn ang="0">
                    <a:pos x="5" y="242"/>
                  </a:cxn>
                  <a:cxn ang="0">
                    <a:pos x="0" y="249"/>
                  </a:cxn>
                  <a:cxn ang="0">
                    <a:pos x="0" y="964"/>
                  </a:cxn>
                </a:cxnLst>
                <a:rect l="0" t="0" r="r" b="b"/>
                <a:pathLst>
                  <a:path w="293" h="964">
                    <a:moveTo>
                      <a:pt x="0" y="964"/>
                    </a:moveTo>
                    <a:lnTo>
                      <a:pt x="24" y="964"/>
                    </a:lnTo>
                    <a:lnTo>
                      <a:pt x="24" y="249"/>
                    </a:lnTo>
                    <a:lnTo>
                      <a:pt x="12" y="249"/>
                    </a:lnTo>
                    <a:lnTo>
                      <a:pt x="22" y="254"/>
                    </a:lnTo>
                    <a:lnTo>
                      <a:pt x="20" y="256"/>
                    </a:lnTo>
                    <a:lnTo>
                      <a:pt x="293" y="16"/>
                    </a:lnTo>
                    <a:lnTo>
                      <a:pt x="279" y="0"/>
                    </a:lnTo>
                    <a:lnTo>
                      <a:pt x="5" y="242"/>
                    </a:lnTo>
                    <a:lnTo>
                      <a:pt x="0" y="249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67" name="Freeform 71"/>
              <p:cNvSpPr>
                <a:spLocks/>
              </p:cNvSpPr>
              <p:nvPr/>
            </p:nvSpPr>
            <p:spPr bwMode="auto">
              <a:xfrm>
                <a:off x="9385" y="2831"/>
                <a:ext cx="293" cy="964"/>
              </a:xfrm>
              <a:custGeom>
                <a:avLst/>
                <a:gdLst/>
                <a:ahLst/>
                <a:cxnLst>
                  <a:cxn ang="0">
                    <a:pos x="0" y="964"/>
                  </a:cxn>
                  <a:cxn ang="0">
                    <a:pos x="24" y="964"/>
                  </a:cxn>
                  <a:cxn ang="0">
                    <a:pos x="24" y="249"/>
                  </a:cxn>
                  <a:cxn ang="0">
                    <a:pos x="12" y="249"/>
                  </a:cxn>
                  <a:cxn ang="0">
                    <a:pos x="22" y="254"/>
                  </a:cxn>
                  <a:cxn ang="0">
                    <a:pos x="20" y="256"/>
                  </a:cxn>
                  <a:cxn ang="0">
                    <a:pos x="293" y="16"/>
                  </a:cxn>
                  <a:cxn ang="0">
                    <a:pos x="279" y="0"/>
                  </a:cxn>
                  <a:cxn ang="0">
                    <a:pos x="5" y="242"/>
                  </a:cxn>
                  <a:cxn ang="0">
                    <a:pos x="0" y="249"/>
                  </a:cxn>
                  <a:cxn ang="0">
                    <a:pos x="0" y="964"/>
                  </a:cxn>
                </a:cxnLst>
                <a:rect l="0" t="0" r="r" b="b"/>
                <a:pathLst>
                  <a:path w="293" h="964">
                    <a:moveTo>
                      <a:pt x="0" y="964"/>
                    </a:moveTo>
                    <a:lnTo>
                      <a:pt x="24" y="964"/>
                    </a:lnTo>
                    <a:lnTo>
                      <a:pt x="24" y="249"/>
                    </a:lnTo>
                    <a:lnTo>
                      <a:pt x="12" y="249"/>
                    </a:lnTo>
                    <a:lnTo>
                      <a:pt x="22" y="254"/>
                    </a:lnTo>
                    <a:lnTo>
                      <a:pt x="20" y="256"/>
                    </a:lnTo>
                    <a:lnTo>
                      <a:pt x="293" y="16"/>
                    </a:lnTo>
                    <a:lnTo>
                      <a:pt x="279" y="0"/>
                    </a:lnTo>
                    <a:lnTo>
                      <a:pt x="5" y="242"/>
                    </a:lnTo>
                    <a:lnTo>
                      <a:pt x="0" y="249"/>
                    </a:lnTo>
                    <a:lnTo>
                      <a:pt x="0" y="964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68" name="Rectangle 72"/>
              <p:cNvSpPr>
                <a:spLocks noChangeArrowheads="1"/>
              </p:cNvSpPr>
              <p:nvPr/>
            </p:nvSpPr>
            <p:spPr bwMode="auto">
              <a:xfrm>
                <a:off x="9385" y="2831"/>
                <a:ext cx="296" cy="9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5369" name="Group 73"/>
            <p:cNvGrpSpPr>
              <a:grpSpLocks/>
            </p:cNvGrpSpPr>
            <p:nvPr/>
          </p:nvGrpSpPr>
          <p:grpSpPr bwMode="auto">
            <a:xfrm>
              <a:off x="7849" y="3039"/>
              <a:ext cx="1551" cy="56"/>
              <a:chOff x="7849" y="3039"/>
              <a:chExt cx="1551" cy="56"/>
            </a:xfrm>
          </p:grpSpPr>
          <p:sp>
            <p:nvSpPr>
              <p:cNvPr id="55370" name="Rectangle 74"/>
              <p:cNvSpPr>
                <a:spLocks noChangeArrowheads="1"/>
              </p:cNvSpPr>
              <p:nvPr/>
            </p:nvSpPr>
            <p:spPr bwMode="auto">
              <a:xfrm>
                <a:off x="7849" y="3039"/>
                <a:ext cx="1551" cy="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71" name="Freeform 75"/>
              <p:cNvSpPr>
                <a:spLocks/>
              </p:cNvSpPr>
              <p:nvPr/>
            </p:nvSpPr>
            <p:spPr bwMode="auto">
              <a:xfrm>
                <a:off x="7849" y="3039"/>
                <a:ext cx="1548" cy="53"/>
              </a:xfrm>
              <a:custGeom>
                <a:avLst/>
                <a:gdLst/>
                <a:ahLst/>
                <a:cxnLst>
                  <a:cxn ang="0">
                    <a:pos x="1548" y="53"/>
                  </a:cxn>
                  <a:cxn ang="0">
                    <a:pos x="1548" y="29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548" y="53"/>
                  </a:cxn>
                </a:cxnLst>
                <a:rect l="0" t="0" r="r" b="b"/>
                <a:pathLst>
                  <a:path w="1548" h="53">
                    <a:moveTo>
                      <a:pt x="1548" y="53"/>
                    </a:moveTo>
                    <a:lnTo>
                      <a:pt x="1548" y="29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548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72" name="Freeform 76"/>
              <p:cNvSpPr>
                <a:spLocks/>
              </p:cNvSpPr>
              <p:nvPr/>
            </p:nvSpPr>
            <p:spPr bwMode="auto">
              <a:xfrm>
                <a:off x="7849" y="3039"/>
                <a:ext cx="1548" cy="53"/>
              </a:xfrm>
              <a:custGeom>
                <a:avLst/>
                <a:gdLst/>
                <a:ahLst/>
                <a:cxnLst>
                  <a:cxn ang="0">
                    <a:pos x="1548" y="53"/>
                  </a:cxn>
                  <a:cxn ang="0">
                    <a:pos x="1548" y="29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548" y="53"/>
                  </a:cxn>
                </a:cxnLst>
                <a:rect l="0" t="0" r="r" b="b"/>
                <a:pathLst>
                  <a:path w="1548" h="53">
                    <a:moveTo>
                      <a:pt x="1548" y="53"/>
                    </a:moveTo>
                    <a:lnTo>
                      <a:pt x="1548" y="29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548" y="53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73" name="Rectangle 77"/>
              <p:cNvSpPr>
                <a:spLocks noChangeArrowheads="1"/>
              </p:cNvSpPr>
              <p:nvPr/>
            </p:nvSpPr>
            <p:spPr bwMode="auto">
              <a:xfrm>
                <a:off x="7849" y="3039"/>
                <a:ext cx="1551" cy="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5374" name="Group 78"/>
            <p:cNvGrpSpPr>
              <a:grpSpLocks/>
            </p:cNvGrpSpPr>
            <p:nvPr/>
          </p:nvGrpSpPr>
          <p:grpSpPr bwMode="auto">
            <a:xfrm>
              <a:off x="7849" y="1976"/>
              <a:ext cx="1822" cy="984"/>
              <a:chOff x="7849" y="1976"/>
              <a:chExt cx="1822" cy="984"/>
            </a:xfrm>
          </p:grpSpPr>
          <p:sp>
            <p:nvSpPr>
              <p:cNvPr id="55375" name="Rectangle 79"/>
              <p:cNvSpPr>
                <a:spLocks noChangeArrowheads="1"/>
              </p:cNvSpPr>
              <p:nvPr/>
            </p:nvSpPr>
            <p:spPr bwMode="auto">
              <a:xfrm>
                <a:off x="7849" y="1976"/>
                <a:ext cx="1822" cy="98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76" name="Freeform 80"/>
              <p:cNvSpPr>
                <a:spLocks/>
              </p:cNvSpPr>
              <p:nvPr/>
            </p:nvSpPr>
            <p:spPr bwMode="auto">
              <a:xfrm>
                <a:off x="7849" y="1976"/>
                <a:ext cx="1820" cy="982"/>
              </a:xfrm>
              <a:custGeom>
                <a:avLst/>
                <a:gdLst/>
                <a:ahLst/>
                <a:cxnLst>
                  <a:cxn ang="0">
                    <a:pos x="1820" y="742"/>
                  </a:cxn>
                  <a:cxn ang="0">
                    <a:pos x="1572" y="982"/>
                  </a:cxn>
                  <a:cxn ang="0">
                    <a:pos x="0" y="982"/>
                  </a:cxn>
                  <a:cxn ang="0">
                    <a:pos x="0" y="240"/>
                  </a:cxn>
                  <a:cxn ang="0">
                    <a:pos x="250" y="0"/>
                  </a:cxn>
                  <a:cxn ang="0">
                    <a:pos x="1820" y="0"/>
                  </a:cxn>
                  <a:cxn ang="0">
                    <a:pos x="1820" y="742"/>
                  </a:cxn>
                </a:cxnLst>
                <a:rect l="0" t="0" r="r" b="b"/>
                <a:pathLst>
                  <a:path w="1820" h="982">
                    <a:moveTo>
                      <a:pt x="1820" y="742"/>
                    </a:moveTo>
                    <a:lnTo>
                      <a:pt x="1572" y="982"/>
                    </a:lnTo>
                    <a:lnTo>
                      <a:pt x="0" y="982"/>
                    </a:lnTo>
                    <a:lnTo>
                      <a:pt x="0" y="240"/>
                    </a:lnTo>
                    <a:lnTo>
                      <a:pt x="250" y="0"/>
                    </a:lnTo>
                    <a:lnTo>
                      <a:pt x="1820" y="0"/>
                    </a:lnTo>
                    <a:lnTo>
                      <a:pt x="1820" y="742"/>
                    </a:ln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77" name="Freeform 81"/>
              <p:cNvSpPr>
                <a:spLocks/>
              </p:cNvSpPr>
              <p:nvPr/>
            </p:nvSpPr>
            <p:spPr bwMode="auto">
              <a:xfrm>
                <a:off x="7849" y="1976"/>
                <a:ext cx="1820" cy="982"/>
              </a:xfrm>
              <a:custGeom>
                <a:avLst/>
                <a:gdLst/>
                <a:ahLst/>
                <a:cxnLst>
                  <a:cxn ang="0">
                    <a:pos x="1820" y="742"/>
                  </a:cxn>
                  <a:cxn ang="0">
                    <a:pos x="1572" y="982"/>
                  </a:cxn>
                  <a:cxn ang="0">
                    <a:pos x="0" y="982"/>
                  </a:cxn>
                  <a:cxn ang="0">
                    <a:pos x="0" y="240"/>
                  </a:cxn>
                  <a:cxn ang="0">
                    <a:pos x="250" y="0"/>
                  </a:cxn>
                  <a:cxn ang="0">
                    <a:pos x="1820" y="0"/>
                  </a:cxn>
                  <a:cxn ang="0">
                    <a:pos x="1820" y="742"/>
                  </a:cxn>
                </a:cxnLst>
                <a:rect l="0" t="0" r="r" b="b"/>
                <a:pathLst>
                  <a:path w="1820" h="982">
                    <a:moveTo>
                      <a:pt x="1820" y="742"/>
                    </a:moveTo>
                    <a:lnTo>
                      <a:pt x="1572" y="982"/>
                    </a:lnTo>
                    <a:lnTo>
                      <a:pt x="0" y="982"/>
                    </a:lnTo>
                    <a:lnTo>
                      <a:pt x="0" y="240"/>
                    </a:lnTo>
                    <a:lnTo>
                      <a:pt x="250" y="0"/>
                    </a:lnTo>
                    <a:lnTo>
                      <a:pt x="1820" y="0"/>
                    </a:lnTo>
                    <a:lnTo>
                      <a:pt x="1820" y="742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78" name="Rectangle 82"/>
              <p:cNvSpPr>
                <a:spLocks noChangeArrowheads="1"/>
              </p:cNvSpPr>
              <p:nvPr/>
            </p:nvSpPr>
            <p:spPr bwMode="auto">
              <a:xfrm>
                <a:off x="7849" y="1976"/>
                <a:ext cx="1822" cy="98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5379" name="Group 83"/>
            <p:cNvGrpSpPr>
              <a:grpSpLocks/>
            </p:cNvGrpSpPr>
            <p:nvPr/>
          </p:nvGrpSpPr>
          <p:grpSpPr bwMode="auto">
            <a:xfrm>
              <a:off x="9397" y="1976"/>
              <a:ext cx="274" cy="984"/>
              <a:chOff x="9397" y="1976"/>
              <a:chExt cx="274" cy="984"/>
            </a:xfrm>
          </p:grpSpPr>
          <p:sp>
            <p:nvSpPr>
              <p:cNvPr id="55380" name="Rectangle 84"/>
              <p:cNvSpPr>
                <a:spLocks noChangeArrowheads="1"/>
              </p:cNvSpPr>
              <p:nvPr/>
            </p:nvSpPr>
            <p:spPr bwMode="auto">
              <a:xfrm>
                <a:off x="9397" y="1976"/>
                <a:ext cx="274" cy="984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81" name="Freeform 85"/>
              <p:cNvSpPr>
                <a:spLocks/>
              </p:cNvSpPr>
              <p:nvPr/>
            </p:nvSpPr>
            <p:spPr bwMode="auto">
              <a:xfrm>
                <a:off x="9397" y="1976"/>
                <a:ext cx="272" cy="982"/>
              </a:xfrm>
              <a:custGeom>
                <a:avLst/>
                <a:gdLst/>
                <a:ahLst/>
                <a:cxnLst>
                  <a:cxn ang="0">
                    <a:pos x="0" y="982"/>
                  </a:cxn>
                  <a:cxn ang="0">
                    <a:pos x="0" y="240"/>
                  </a:cxn>
                  <a:cxn ang="0">
                    <a:pos x="272" y="0"/>
                  </a:cxn>
                  <a:cxn ang="0">
                    <a:pos x="272" y="718"/>
                  </a:cxn>
                  <a:cxn ang="0">
                    <a:pos x="0" y="982"/>
                  </a:cxn>
                </a:cxnLst>
                <a:rect l="0" t="0" r="r" b="b"/>
                <a:pathLst>
                  <a:path w="272" h="982">
                    <a:moveTo>
                      <a:pt x="0" y="982"/>
                    </a:moveTo>
                    <a:lnTo>
                      <a:pt x="0" y="240"/>
                    </a:lnTo>
                    <a:lnTo>
                      <a:pt x="272" y="0"/>
                    </a:lnTo>
                    <a:lnTo>
                      <a:pt x="272" y="718"/>
                    </a:lnTo>
                    <a:lnTo>
                      <a:pt x="0" y="982"/>
                    </a:lnTo>
                    <a:close/>
                  </a:path>
                </a:pathLst>
              </a:custGeom>
              <a:solidFill>
                <a:srgbClr val="FFD6AD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82" name="Freeform 86"/>
              <p:cNvSpPr>
                <a:spLocks/>
              </p:cNvSpPr>
              <p:nvPr/>
            </p:nvSpPr>
            <p:spPr bwMode="auto">
              <a:xfrm>
                <a:off x="9397" y="1976"/>
                <a:ext cx="272" cy="982"/>
              </a:xfrm>
              <a:custGeom>
                <a:avLst/>
                <a:gdLst/>
                <a:ahLst/>
                <a:cxnLst>
                  <a:cxn ang="0">
                    <a:pos x="0" y="982"/>
                  </a:cxn>
                  <a:cxn ang="0">
                    <a:pos x="0" y="240"/>
                  </a:cxn>
                  <a:cxn ang="0">
                    <a:pos x="272" y="0"/>
                  </a:cxn>
                  <a:cxn ang="0">
                    <a:pos x="272" y="718"/>
                  </a:cxn>
                  <a:cxn ang="0">
                    <a:pos x="0" y="982"/>
                  </a:cxn>
                </a:cxnLst>
                <a:rect l="0" t="0" r="r" b="b"/>
                <a:pathLst>
                  <a:path w="272" h="982">
                    <a:moveTo>
                      <a:pt x="0" y="982"/>
                    </a:moveTo>
                    <a:lnTo>
                      <a:pt x="0" y="240"/>
                    </a:lnTo>
                    <a:lnTo>
                      <a:pt x="272" y="0"/>
                    </a:lnTo>
                    <a:lnTo>
                      <a:pt x="272" y="718"/>
                    </a:lnTo>
                    <a:lnTo>
                      <a:pt x="0" y="982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83" name="Rectangle 87"/>
              <p:cNvSpPr>
                <a:spLocks noChangeArrowheads="1"/>
              </p:cNvSpPr>
              <p:nvPr/>
            </p:nvSpPr>
            <p:spPr bwMode="auto">
              <a:xfrm>
                <a:off x="9397" y="1976"/>
                <a:ext cx="274" cy="984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5384" name="Group 88"/>
            <p:cNvGrpSpPr>
              <a:grpSpLocks/>
            </p:cNvGrpSpPr>
            <p:nvPr/>
          </p:nvGrpSpPr>
          <p:grpSpPr bwMode="auto">
            <a:xfrm>
              <a:off x="7849" y="1952"/>
              <a:ext cx="1822" cy="266"/>
              <a:chOff x="7849" y="1952"/>
              <a:chExt cx="1822" cy="266"/>
            </a:xfrm>
          </p:grpSpPr>
          <p:sp>
            <p:nvSpPr>
              <p:cNvPr id="55385" name="Rectangle 89"/>
              <p:cNvSpPr>
                <a:spLocks noChangeArrowheads="1"/>
              </p:cNvSpPr>
              <p:nvPr/>
            </p:nvSpPr>
            <p:spPr bwMode="auto">
              <a:xfrm>
                <a:off x="7849" y="1952"/>
                <a:ext cx="1822" cy="266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86" name="Freeform 90"/>
              <p:cNvSpPr>
                <a:spLocks/>
              </p:cNvSpPr>
              <p:nvPr/>
            </p:nvSpPr>
            <p:spPr bwMode="auto">
              <a:xfrm>
                <a:off x="7849" y="1952"/>
                <a:ext cx="1820" cy="264"/>
              </a:xfrm>
              <a:custGeom>
                <a:avLst/>
                <a:gdLst/>
                <a:ahLst/>
                <a:cxnLst>
                  <a:cxn ang="0">
                    <a:pos x="1548" y="264"/>
                  </a:cxn>
                  <a:cxn ang="0">
                    <a:pos x="1820" y="0"/>
                  </a:cxn>
                  <a:cxn ang="0">
                    <a:pos x="250" y="0"/>
                  </a:cxn>
                  <a:cxn ang="0">
                    <a:pos x="0" y="264"/>
                  </a:cxn>
                  <a:cxn ang="0">
                    <a:pos x="1548" y="264"/>
                  </a:cxn>
                </a:cxnLst>
                <a:rect l="0" t="0" r="r" b="b"/>
                <a:pathLst>
                  <a:path w="1820" h="264">
                    <a:moveTo>
                      <a:pt x="1548" y="264"/>
                    </a:moveTo>
                    <a:lnTo>
                      <a:pt x="1820" y="0"/>
                    </a:lnTo>
                    <a:lnTo>
                      <a:pt x="250" y="0"/>
                    </a:lnTo>
                    <a:lnTo>
                      <a:pt x="0" y="264"/>
                    </a:lnTo>
                    <a:lnTo>
                      <a:pt x="1548" y="264"/>
                    </a:lnTo>
                    <a:close/>
                  </a:path>
                </a:pathLst>
              </a:custGeom>
              <a:solidFill>
                <a:srgbClr val="CDA47B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87" name="Freeform 91"/>
              <p:cNvSpPr>
                <a:spLocks/>
              </p:cNvSpPr>
              <p:nvPr/>
            </p:nvSpPr>
            <p:spPr bwMode="auto">
              <a:xfrm>
                <a:off x="7849" y="1952"/>
                <a:ext cx="1820" cy="264"/>
              </a:xfrm>
              <a:custGeom>
                <a:avLst/>
                <a:gdLst/>
                <a:ahLst/>
                <a:cxnLst>
                  <a:cxn ang="0">
                    <a:pos x="1548" y="264"/>
                  </a:cxn>
                  <a:cxn ang="0">
                    <a:pos x="1820" y="0"/>
                  </a:cxn>
                  <a:cxn ang="0">
                    <a:pos x="250" y="0"/>
                  </a:cxn>
                  <a:cxn ang="0">
                    <a:pos x="0" y="264"/>
                  </a:cxn>
                  <a:cxn ang="0">
                    <a:pos x="1548" y="264"/>
                  </a:cxn>
                </a:cxnLst>
                <a:rect l="0" t="0" r="r" b="b"/>
                <a:pathLst>
                  <a:path w="1820" h="264">
                    <a:moveTo>
                      <a:pt x="1548" y="264"/>
                    </a:moveTo>
                    <a:lnTo>
                      <a:pt x="1820" y="0"/>
                    </a:lnTo>
                    <a:lnTo>
                      <a:pt x="250" y="0"/>
                    </a:lnTo>
                    <a:lnTo>
                      <a:pt x="0" y="264"/>
                    </a:lnTo>
                    <a:lnTo>
                      <a:pt x="1548" y="264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88" name="Rectangle 92"/>
              <p:cNvSpPr>
                <a:spLocks noChangeArrowheads="1"/>
              </p:cNvSpPr>
              <p:nvPr/>
            </p:nvSpPr>
            <p:spPr bwMode="auto">
              <a:xfrm>
                <a:off x="7849" y="1952"/>
                <a:ext cx="1822" cy="266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sp>
          <p:nvSpPr>
            <p:cNvPr id="55389" name="Freeform 93"/>
            <p:cNvSpPr>
              <a:spLocks/>
            </p:cNvSpPr>
            <p:nvPr/>
          </p:nvSpPr>
          <p:spPr bwMode="auto">
            <a:xfrm>
              <a:off x="7849" y="1976"/>
              <a:ext cx="1820" cy="982"/>
            </a:xfrm>
            <a:custGeom>
              <a:avLst/>
              <a:gdLst/>
              <a:ahLst/>
              <a:cxnLst>
                <a:cxn ang="0">
                  <a:pos x="1820" y="742"/>
                </a:cxn>
                <a:cxn ang="0">
                  <a:pos x="1572" y="982"/>
                </a:cxn>
                <a:cxn ang="0">
                  <a:pos x="0" y="982"/>
                </a:cxn>
                <a:cxn ang="0">
                  <a:pos x="0" y="240"/>
                </a:cxn>
                <a:cxn ang="0">
                  <a:pos x="250" y="0"/>
                </a:cxn>
                <a:cxn ang="0">
                  <a:pos x="1820" y="0"/>
                </a:cxn>
                <a:cxn ang="0">
                  <a:pos x="1820" y="742"/>
                </a:cxn>
              </a:cxnLst>
              <a:rect l="0" t="0" r="r" b="b"/>
              <a:pathLst>
                <a:path w="1820" h="982">
                  <a:moveTo>
                    <a:pt x="1820" y="742"/>
                  </a:moveTo>
                  <a:lnTo>
                    <a:pt x="1572" y="982"/>
                  </a:lnTo>
                  <a:lnTo>
                    <a:pt x="0" y="982"/>
                  </a:lnTo>
                  <a:lnTo>
                    <a:pt x="0" y="240"/>
                  </a:lnTo>
                  <a:lnTo>
                    <a:pt x="250" y="0"/>
                  </a:lnTo>
                  <a:lnTo>
                    <a:pt x="1820" y="0"/>
                  </a:lnTo>
                  <a:lnTo>
                    <a:pt x="1820" y="742"/>
                  </a:lnTo>
                  <a:close/>
                </a:path>
              </a:pathLst>
            </a:custGeom>
            <a:noFill/>
            <a:ln w="152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55390" name="Group 94"/>
            <p:cNvGrpSpPr>
              <a:grpSpLocks/>
            </p:cNvGrpSpPr>
            <p:nvPr/>
          </p:nvGrpSpPr>
          <p:grpSpPr bwMode="auto">
            <a:xfrm>
              <a:off x="9385" y="1969"/>
              <a:ext cx="296" cy="991"/>
              <a:chOff x="9385" y="1969"/>
              <a:chExt cx="296" cy="991"/>
            </a:xfrm>
          </p:grpSpPr>
          <p:sp>
            <p:nvSpPr>
              <p:cNvPr id="55391" name="Rectangle 95"/>
              <p:cNvSpPr>
                <a:spLocks noChangeArrowheads="1"/>
              </p:cNvSpPr>
              <p:nvPr/>
            </p:nvSpPr>
            <p:spPr bwMode="auto">
              <a:xfrm>
                <a:off x="9385" y="1969"/>
                <a:ext cx="296" cy="99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92" name="Freeform 96"/>
              <p:cNvSpPr>
                <a:spLocks/>
              </p:cNvSpPr>
              <p:nvPr/>
            </p:nvSpPr>
            <p:spPr bwMode="auto">
              <a:xfrm>
                <a:off x="9385" y="1969"/>
                <a:ext cx="293" cy="989"/>
              </a:xfrm>
              <a:custGeom>
                <a:avLst/>
                <a:gdLst/>
                <a:ahLst/>
                <a:cxnLst>
                  <a:cxn ang="0">
                    <a:pos x="0" y="989"/>
                  </a:cxn>
                  <a:cxn ang="0">
                    <a:pos x="24" y="989"/>
                  </a:cxn>
                  <a:cxn ang="0">
                    <a:pos x="24" y="247"/>
                  </a:cxn>
                  <a:cxn ang="0">
                    <a:pos x="12" y="247"/>
                  </a:cxn>
                  <a:cxn ang="0">
                    <a:pos x="22" y="254"/>
                  </a:cxn>
                  <a:cxn ang="0">
                    <a:pos x="20" y="257"/>
                  </a:cxn>
                  <a:cxn ang="0">
                    <a:pos x="293" y="19"/>
                  </a:cxn>
                  <a:cxn ang="0">
                    <a:pos x="279" y="0"/>
                  </a:cxn>
                  <a:cxn ang="0">
                    <a:pos x="5" y="240"/>
                  </a:cxn>
                  <a:cxn ang="0">
                    <a:pos x="0" y="247"/>
                  </a:cxn>
                  <a:cxn ang="0">
                    <a:pos x="0" y="989"/>
                  </a:cxn>
                </a:cxnLst>
                <a:rect l="0" t="0" r="r" b="b"/>
                <a:pathLst>
                  <a:path w="293" h="989">
                    <a:moveTo>
                      <a:pt x="0" y="989"/>
                    </a:moveTo>
                    <a:lnTo>
                      <a:pt x="24" y="989"/>
                    </a:lnTo>
                    <a:lnTo>
                      <a:pt x="24" y="247"/>
                    </a:lnTo>
                    <a:lnTo>
                      <a:pt x="12" y="247"/>
                    </a:lnTo>
                    <a:lnTo>
                      <a:pt x="22" y="254"/>
                    </a:lnTo>
                    <a:lnTo>
                      <a:pt x="20" y="257"/>
                    </a:lnTo>
                    <a:lnTo>
                      <a:pt x="293" y="19"/>
                    </a:lnTo>
                    <a:lnTo>
                      <a:pt x="279" y="0"/>
                    </a:lnTo>
                    <a:lnTo>
                      <a:pt x="5" y="240"/>
                    </a:lnTo>
                    <a:lnTo>
                      <a:pt x="0" y="247"/>
                    </a:lnTo>
                    <a:lnTo>
                      <a:pt x="0" y="98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93" name="Freeform 97"/>
              <p:cNvSpPr>
                <a:spLocks/>
              </p:cNvSpPr>
              <p:nvPr/>
            </p:nvSpPr>
            <p:spPr bwMode="auto">
              <a:xfrm>
                <a:off x="9385" y="1969"/>
                <a:ext cx="293" cy="989"/>
              </a:xfrm>
              <a:custGeom>
                <a:avLst/>
                <a:gdLst/>
                <a:ahLst/>
                <a:cxnLst>
                  <a:cxn ang="0">
                    <a:pos x="0" y="989"/>
                  </a:cxn>
                  <a:cxn ang="0">
                    <a:pos x="24" y="989"/>
                  </a:cxn>
                  <a:cxn ang="0">
                    <a:pos x="24" y="247"/>
                  </a:cxn>
                  <a:cxn ang="0">
                    <a:pos x="12" y="247"/>
                  </a:cxn>
                  <a:cxn ang="0">
                    <a:pos x="22" y="254"/>
                  </a:cxn>
                  <a:cxn ang="0">
                    <a:pos x="20" y="257"/>
                  </a:cxn>
                  <a:cxn ang="0">
                    <a:pos x="293" y="19"/>
                  </a:cxn>
                  <a:cxn ang="0">
                    <a:pos x="279" y="0"/>
                  </a:cxn>
                  <a:cxn ang="0">
                    <a:pos x="5" y="240"/>
                  </a:cxn>
                  <a:cxn ang="0">
                    <a:pos x="0" y="247"/>
                  </a:cxn>
                  <a:cxn ang="0">
                    <a:pos x="0" y="989"/>
                  </a:cxn>
                </a:cxnLst>
                <a:rect l="0" t="0" r="r" b="b"/>
                <a:pathLst>
                  <a:path w="293" h="989">
                    <a:moveTo>
                      <a:pt x="0" y="989"/>
                    </a:moveTo>
                    <a:lnTo>
                      <a:pt x="24" y="989"/>
                    </a:lnTo>
                    <a:lnTo>
                      <a:pt x="24" y="247"/>
                    </a:lnTo>
                    <a:lnTo>
                      <a:pt x="12" y="247"/>
                    </a:lnTo>
                    <a:lnTo>
                      <a:pt x="22" y="254"/>
                    </a:lnTo>
                    <a:lnTo>
                      <a:pt x="20" y="257"/>
                    </a:lnTo>
                    <a:lnTo>
                      <a:pt x="293" y="19"/>
                    </a:lnTo>
                    <a:lnTo>
                      <a:pt x="279" y="0"/>
                    </a:lnTo>
                    <a:lnTo>
                      <a:pt x="5" y="240"/>
                    </a:lnTo>
                    <a:lnTo>
                      <a:pt x="0" y="247"/>
                    </a:lnTo>
                    <a:lnTo>
                      <a:pt x="0" y="989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94" name="Rectangle 98"/>
              <p:cNvSpPr>
                <a:spLocks noChangeArrowheads="1"/>
              </p:cNvSpPr>
              <p:nvPr/>
            </p:nvSpPr>
            <p:spPr bwMode="auto">
              <a:xfrm>
                <a:off x="9385" y="1969"/>
                <a:ext cx="296" cy="99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grpSp>
          <p:nvGrpSpPr>
            <p:cNvPr id="55395" name="Group 99"/>
            <p:cNvGrpSpPr>
              <a:grpSpLocks/>
            </p:cNvGrpSpPr>
            <p:nvPr/>
          </p:nvGrpSpPr>
          <p:grpSpPr bwMode="auto">
            <a:xfrm>
              <a:off x="7849" y="2180"/>
              <a:ext cx="1551" cy="50"/>
              <a:chOff x="7849" y="2180"/>
              <a:chExt cx="1551" cy="50"/>
            </a:xfrm>
          </p:grpSpPr>
          <p:sp>
            <p:nvSpPr>
              <p:cNvPr id="55396" name="Rectangle 100"/>
              <p:cNvSpPr>
                <a:spLocks noChangeArrowheads="1"/>
              </p:cNvSpPr>
              <p:nvPr/>
            </p:nvSpPr>
            <p:spPr bwMode="auto">
              <a:xfrm>
                <a:off x="7849" y="2180"/>
                <a:ext cx="1551" cy="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97" name="Freeform 101"/>
              <p:cNvSpPr>
                <a:spLocks/>
              </p:cNvSpPr>
              <p:nvPr/>
            </p:nvSpPr>
            <p:spPr bwMode="auto">
              <a:xfrm>
                <a:off x="7849" y="2180"/>
                <a:ext cx="1548" cy="48"/>
              </a:xfrm>
              <a:custGeom>
                <a:avLst/>
                <a:gdLst/>
                <a:ahLst/>
                <a:cxnLst>
                  <a:cxn ang="0">
                    <a:pos x="1548" y="48"/>
                  </a:cxn>
                  <a:cxn ang="0">
                    <a:pos x="1548" y="24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548" y="48"/>
                  </a:cxn>
                </a:cxnLst>
                <a:rect l="0" t="0" r="r" b="b"/>
                <a:pathLst>
                  <a:path w="1548" h="48">
                    <a:moveTo>
                      <a:pt x="1548" y="48"/>
                    </a:moveTo>
                    <a:lnTo>
                      <a:pt x="1548" y="24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54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98" name="Freeform 102"/>
              <p:cNvSpPr>
                <a:spLocks/>
              </p:cNvSpPr>
              <p:nvPr/>
            </p:nvSpPr>
            <p:spPr bwMode="auto">
              <a:xfrm>
                <a:off x="7849" y="2180"/>
                <a:ext cx="1548" cy="48"/>
              </a:xfrm>
              <a:custGeom>
                <a:avLst/>
                <a:gdLst/>
                <a:ahLst/>
                <a:cxnLst>
                  <a:cxn ang="0">
                    <a:pos x="1548" y="48"/>
                  </a:cxn>
                  <a:cxn ang="0">
                    <a:pos x="1548" y="24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548" y="48"/>
                  </a:cxn>
                </a:cxnLst>
                <a:rect l="0" t="0" r="r" b="b"/>
                <a:pathLst>
                  <a:path w="1548" h="48">
                    <a:moveTo>
                      <a:pt x="1548" y="48"/>
                    </a:moveTo>
                    <a:lnTo>
                      <a:pt x="1548" y="24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548" y="48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5399" name="Rectangle 103"/>
              <p:cNvSpPr>
                <a:spLocks noChangeArrowheads="1"/>
              </p:cNvSpPr>
              <p:nvPr/>
            </p:nvSpPr>
            <p:spPr bwMode="auto">
              <a:xfrm>
                <a:off x="7849" y="2180"/>
                <a:ext cx="1551" cy="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  <p:sp>
          <p:nvSpPr>
            <p:cNvPr id="55400" name="Freeform 104"/>
            <p:cNvSpPr>
              <a:spLocks/>
            </p:cNvSpPr>
            <p:nvPr/>
          </p:nvSpPr>
          <p:spPr bwMode="auto">
            <a:xfrm>
              <a:off x="7768" y="1755"/>
              <a:ext cx="288" cy="257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14" y="257"/>
                </a:cxn>
                <a:cxn ang="0">
                  <a:pos x="288" y="17"/>
                </a:cxn>
                <a:cxn ang="0">
                  <a:pos x="273" y="0"/>
                </a:cxn>
                <a:cxn ang="0">
                  <a:pos x="0" y="238"/>
                </a:cxn>
              </a:cxnLst>
              <a:rect l="0" t="0" r="r" b="b"/>
              <a:pathLst>
                <a:path w="288" h="257">
                  <a:moveTo>
                    <a:pt x="0" y="238"/>
                  </a:moveTo>
                  <a:lnTo>
                    <a:pt x="14" y="257"/>
                  </a:lnTo>
                  <a:lnTo>
                    <a:pt x="288" y="17"/>
                  </a:lnTo>
                  <a:lnTo>
                    <a:pt x="273" y="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01" name="Freeform 105"/>
            <p:cNvSpPr>
              <a:spLocks/>
            </p:cNvSpPr>
            <p:nvPr/>
          </p:nvSpPr>
          <p:spPr bwMode="auto">
            <a:xfrm>
              <a:off x="7768" y="4482"/>
              <a:ext cx="290" cy="27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16" y="278"/>
                </a:cxn>
                <a:cxn ang="0">
                  <a:pos x="290" y="17"/>
                </a:cxn>
                <a:cxn ang="0">
                  <a:pos x="273" y="0"/>
                </a:cxn>
                <a:cxn ang="0">
                  <a:pos x="0" y="262"/>
                </a:cxn>
              </a:cxnLst>
              <a:rect l="0" t="0" r="r" b="b"/>
              <a:pathLst>
                <a:path w="290" h="278">
                  <a:moveTo>
                    <a:pt x="0" y="262"/>
                  </a:moveTo>
                  <a:lnTo>
                    <a:pt x="16" y="278"/>
                  </a:lnTo>
                  <a:lnTo>
                    <a:pt x="290" y="17"/>
                  </a:lnTo>
                  <a:lnTo>
                    <a:pt x="273" y="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02" name="Freeform 106"/>
            <p:cNvSpPr>
              <a:spLocks/>
            </p:cNvSpPr>
            <p:nvPr/>
          </p:nvSpPr>
          <p:spPr bwMode="auto">
            <a:xfrm>
              <a:off x="9465" y="4482"/>
              <a:ext cx="288" cy="27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16" y="278"/>
                </a:cxn>
                <a:cxn ang="0">
                  <a:pos x="288" y="17"/>
                </a:cxn>
                <a:cxn ang="0">
                  <a:pos x="271" y="0"/>
                </a:cxn>
                <a:cxn ang="0">
                  <a:pos x="0" y="262"/>
                </a:cxn>
              </a:cxnLst>
              <a:rect l="0" t="0" r="r" b="b"/>
              <a:pathLst>
                <a:path w="288" h="278">
                  <a:moveTo>
                    <a:pt x="0" y="262"/>
                  </a:moveTo>
                  <a:lnTo>
                    <a:pt x="16" y="278"/>
                  </a:lnTo>
                  <a:lnTo>
                    <a:pt x="288" y="17"/>
                  </a:lnTo>
                  <a:lnTo>
                    <a:pt x="271" y="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03" name="Freeform 107"/>
            <p:cNvSpPr>
              <a:spLocks/>
            </p:cNvSpPr>
            <p:nvPr/>
          </p:nvSpPr>
          <p:spPr bwMode="auto">
            <a:xfrm>
              <a:off x="9465" y="1755"/>
              <a:ext cx="288" cy="257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14" y="257"/>
                </a:cxn>
                <a:cxn ang="0">
                  <a:pos x="288" y="17"/>
                </a:cxn>
                <a:cxn ang="0">
                  <a:pos x="271" y="0"/>
                </a:cxn>
                <a:cxn ang="0">
                  <a:pos x="0" y="238"/>
                </a:cxn>
              </a:cxnLst>
              <a:rect l="0" t="0" r="r" b="b"/>
              <a:pathLst>
                <a:path w="288" h="257">
                  <a:moveTo>
                    <a:pt x="0" y="238"/>
                  </a:moveTo>
                  <a:lnTo>
                    <a:pt x="14" y="257"/>
                  </a:lnTo>
                  <a:lnTo>
                    <a:pt x="288" y="17"/>
                  </a:lnTo>
                  <a:lnTo>
                    <a:pt x="271" y="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04" name="Rectangle 108"/>
            <p:cNvSpPr>
              <a:spLocks noChangeArrowheads="1"/>
            </p:cNvSpPr>
            <p:nvPr/>
          </p:nvSpPr>
          <p:spPr bwMode="auto">
            <a:xfrm>
              <a:off x="8048" y="1765"/>
              <a:ext cx="1726" cy="2753"/>
            </a:xfrm>
            <a:prstGeom prst="rect">
              <a:avLst/>
            </a:prstGeom>
            <a:noFill/>
            <a:ln w="1524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05" name="Rectangle 109"/>
            <p:cNvSpPr>
              <a:spLocks noChangeArrowheads="1"/>
            </p:cNvSpPr>
            <p:nvPr/>
          </p:nvSpPr>
          <p:spPr bwMode="auto">
            <a:xfrm>
              <a:off x="7775" y="2005"/>
              <a:ext cx="1726" cy="2775"/>
            </a:xfrm>
            <a:prstGeom prst="rect">
              <a:avLst/>
            </a:prstGeom>
            <a:noFill/>
            <a:ln w="1524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06" name="Rectangle 110"/>
            <p:cNvSpPr>
              <a:spLocks noChangeArrowheads="1"/>
            </p:cNvSpPr>
            <p:nvPr/>
          </p:nvSpPr>
          <p:spPr bwMode="auto">
            <a:xfrm>
              <a:off x="8447" y="3627"/>
              <a:ext cx="530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07" name="Rectangle 111"/>
            <p:cNvSpPr>
              <a:spLocks noChangeArrowheads="1"/>
            </p:cNvSpPr>
            <p:nvPr/>
          </p:nvSpPr>
          <p:spPr bwMode="auto">
            <a:xfrm>
              <a:off x="8649" y="3627"/>
              <a:ext cx="2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08" name="Rectangle 112"/>
            <p:cNvSpPr>
              <a:spLocks noChangeArrowheads="1"/>
            </p:cNvSpPr>
            <p:nvPr/>
          </p:nvSpPr>
          <p:spPr bwMode="auto">
            <a:xfrm>
              <a:off x="8622" y="3579"/>
              <a:ext cx="2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09" name="Rectangle 113"/>
            <p:cNvSpPr>
              <a:spLocks noChangeArrowheads="1"/>
            </p:cNvSpPr>
            <p:nvPr/>
          </p:nvSpPr>
          <p:spPr bwMode="auto">
            <a:xfrm>
              <a:off x="8622" y="3575"/>
              <a:ext cx="19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10" name="Rectangle 114"/>
            <p:cNvSpPr>
              <a:spLocks noChangeArrowheads="1"/>
            </p:cNvSpPr>
            <p:nvPr/>
          </p:nvSpPr>
          <p:spPr bwMode="auto">
            <a:xfrm>
              <a:off x="8622" y="3572"/>
              <a:ext cx="12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y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411" name="Freeform 115"/>
            <p:cNvSpPr>
              <a:spLocks/>
            </p:cNvSpPr>
            <p:nvPr/>
          </p:nvSpPr>
          <p:spPr bwMode="auto">
            <a:xfrm>
              <a:off x="7938" y="2478"/>
              <a:ext cx="50" cy="16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96"/>
                </a:cxn>
                <a:cxn ang="0">
                  <a:pos x="24" y="168"/>
                </a:cxn>
                <a:cxn ang="0">
                  <a:pos x="50" y="96"/>
                </a:cxn>
                <a:cxn ang="0">
                  <a:pos x="24" y="0"/>
                </a:cxn>
              </a:cxnLst>
              <a:rect l="0" t="0" r="r" b="b"/>
              <a:pathLst>
                <a:path w="50" h="168">
                  <a:moveTo>
                    <a:pt x="24" y="0"/>
                  </a:moveTo>
                  <a:lnTo>
                    <a:pt x="0" y="96"/>
                  </a:lnTo>
                  <a:lnTo>
                    <a:pt x="24" y="168"/>
                  </a:lnTo>
                  <a:lnTo>
                    <a:pt x="50" y="9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12" name="Freeform 116"/>
            <p:cNvSpPr>
              <a:spLocks/>
            </p:cNvSpPr>
            <p:nvPr/>
          </p:nvSpPr>
          <p:spPr bwMode="auto">
            <a:xfrm>
              <a:off x="7938" y="2502"/>
              <a:ext cx="24" cy="2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4" y="24"/>
                </a:cxn>
                <a:cxn ang="0">
                  <a:pos x="24" y="0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13" name="Freeform 117"/>
            <p:cNvSpPr>
              <a:spLocks/>
            </p:cNvSpPr>
            <p:nvPr/>
          </p:nvSpPr>
          <p:spPr bwMode="auto">
            <a:xfrm>
              <a:off x="7938" y="2526"/>
              <a:ext cx="1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14" name="Rectangle 118"/>
            <p:cNvSpPr>
              <a:spLocks noChangeArrowheads="1"/>
            </p:cNvSpPr>
            <p:nvPr/>
          </p:nvSpPr>
          <p:spPr bwMode="auto">
            <a:xfrm>
              <a:off x="7912" y="2550"/>
              <a:ext cx="26" cy="2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15" name="Freeform 119"/>
            <p:cNvSpPr>
              <a:spLocks/>
            </p:cNvSpPr>
            <p:nvPr/>
          </p:nvSpPr>
          <p:spPr bwMode="auto">
            <a:xfrm>
              <a:off x="7938" y="2598"/>
              <a:ext cx="1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16" name="Freeform 120"/>
            <p:cNvSpPr>
              <a:spLocks/>
            </p:cNvSpPr>
            <p:nvPr/>
          </p:nvSpPr>
          <p:spPr bwMode="auto">
            <a:xfrm>
              <a:off x="7938" y="2646"/>
              <a:ext cx="24" cy="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24" y="0"/>
                </a:cxn>
              </a:cxnLst>
              <a:rect l="0" t="0" r="r" b="b"/>
              <a:pathLst>
                <a:path w="24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17" name="Freeform 121"/>
            <p:cNvSpPr>
              <a:spLocks/>
            </p:cNvSpPr>
            <p:nvPr/>
          </p:nvSpPr>
          <p:spPr bwMode="auto">
            <a:xfrm>
              <a:off x="7962" y="264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18" name="Freeform 122"/>
            <p:cNvSpPr>
              <a:spLocks/>
            </p:cNvSpPr>
            <p:nvPr/>
          </p:nvSpPr>
          <p:spPr bwMode="auto">
            <a:xfrm>
              <a:off x="7988" y="2550"/>
              <a:ext cx="2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19" name="Freeform 123"/>
            <p:cNvSpPr>
              <a:spLocks/>
            </p:cNvSpPr>
            <p:nvPr/>
          </p:nvSpPr>
          <p:spPr bwMode="auto">
            <a:xfrm>
              <a:off x="7991" y="2526"/>
              <a:ext cx="1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20" name="Rectangle 124"/>
            <p:cNvSpPr>
              <a:spLocks noChangeArrowheads="1"/>
            </p:cNvSpPr>
            <p:nvPr/>
          </p:nvSpPr>
          <p:spPr bwMode="auto">
            <a:xfrm>
              <a:off x="7962" y="2502"/>
              <a:ext cx="29" cy="2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21" name="Freeform 125"/>
            <p:cNvSpPr>
              <a:spLocks/>
            </p:cNvSpPr>
            <p:nvPr/>
          </p:nvSpPr>
          <p:spPr bwMode="auto">
            <a:xfrm>
              <a:off x="7967" y="2478"/>
              <a:ext cx="1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22" name="Freeform 126"/>
            <p:cNvSpPr>
              <a:spLocks/>
            </p:cNvSpPr>
            <p:nvPr/>
          </p:nvSpPr>
          <p:spPr bwMode="auto">
            <a:xfrm>
              <a:off x="8497" y="4655"/>
              <a:ext cx="202" cy="16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72"/>
                </a:cxn>
                <a:cxn ang="0">
                  <a:pos x="101" y="168"/>
                </a:cxn>
                <a:cxn ang="0">
                  <a:pos x="202" y="72"/>
                </a:cxn>
                <a:cxn ang="0">
                  <a:pos x="101" y="0"/>
                </a:cxn>
              </a:cxnLst>
              <a:rect l="0" t="0" r="r" b="b"/>
              <a:pathLst>
                <a:path w="202" h="168">
                  <a:moveTo>
                    <a:pt x="101" y="0"/>
                  </a:moveTo>
                  <a:lnTo>
                    <a:pt x="0" y="72"/>
                  </a:lnTo>
                  <a:lnTo>
                    <a:pt x="101" y="168"/>
                  </a:lnTo>
                  <a:lnTo>
                    <a:pt x="202" y="7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0000"/>
            </a:solidFill>
            <a:ln w="1524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23" name="Rectangle 127"/>
            <p:cNvSpPr>
              <a:spLocks noChangeArrowheads="1"/>
            </p:cNvSpPr>
            <p:nvPr/>
          </p:nvSpPr>
          <p:spPr bwMode="auto">
            <a:xfrm>
              <a:off x="6731" y="2269"/>
              <a:ext cx="1058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24" name="Rectangle 128"/>
            <p:cNvSpPr>
              <a:spLocks noChangeArrowheads="1"/>
            </p:cNvSpPr>
            <p:nvPr/>
          </p:nvSpPr>
          <p:spPr bwMode="auto">
            <a:xfrm>
              <a:off x="6906" y="2355"/>
              <a:ext cx="87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Max.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425" name="Rectangle 129"/>
            <p:cNvSpPr>
              <a:spLocks noChangeArrowheads="1"/>
            </p:cNvSpPr>
            <p:nvPr/>
          </p:nvSpPr>
          <p:spPr bwMode="auto">
            <a:xfrm>
              <a:off x="8267" y="4189"/>
              <a:ext cx="77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5426" name="Rectangle 130"/>
            <p:cNvSpPr>
              <a:spLocks noChangeArrowheads="1"/>
            </p:cNvSpPr>
            <p:nvPr/>
          </p:nvSpPr>
          <p:spPr bwMode="auto">
            <a:xfrm>
              <a:off x="8322" y="4194"/>
              <a:ext cx="71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POSIBILITATI CURENTE DE IRADIERE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91264" cy="4968552"/>
          </a:xfrm>
        </p:spPr>
        <p:txBody>
          <a:bodyPr>
            <a:normAutofit fontScale="92500" lnSpcReduction="20000"/>
          </a:bodyPr>
          <a:lstStyle/>
          <a:p>
            <a:pPr marL="0" indent="17463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Iradiere</a:t>
            </a:r>
            <a:r>
              <a:rPr lang="en-US" b="1" dirty="0" smtClean="0">
                <a:solidFill>
                  <a:schemeClr val="bg1"/>
                </a:solidFill>
              </a:rPr>
              <a:t> in </a:t>
            </a:r>
            <a:r>
              <a:rPr lang="en-US" b="1" dirty="0" err="1" smtClean="0">
                <a:solidFill>
                  <a:schemeClr val="bg1"/>
                </a:solidFill>
              </a:rPr>
              <a:t>modul</a:t>
            </a:r>
            <a:r>
              <a:rPr lang="en-US" b="1" dirty="0" smtClean="0">
                <a:solidFill>
                  <a:schemeClr val="bg1"/>
                </a:solidFill>
              </a:rPr>
              <a:t> “</a:t>
            </a:r>
            <a:r>
              <a:rPr lang="en-US" b="1" dirty="0" err="1" smtClean="0">
                <a:solidFill>
                  <a:schemeClr val="bg1"/>
                </a:solidFill>
              </a:rPr>
              <a:t>sarja</a:t>
            </a:r>
            <a:r>
              <a:rPr lang="en-US" b="1" dirty="0" smtClean="0">
                <a:solidFill>
                  <a:schemeClr val="bg1"/>
                </a:solidFill>
              </a:rPr>
              <a:t>” (batch) la </a:t>
            </a:r>
            <a:r>
              <a:rPr lang="en-US" b="1" dirty="0" err="1" smtClean="0">
                <a:solidFill>
                  <a:schemeClr val="bg1"/>
                </a:solidFill>
              </a:rPr>
              <a:t>iradiatorul</a:t>
            </a:r>
            <a:r>
              <a:rPr lang="en-US" b="1" dirty="0" smtClean="0">
                <a:solidFill>
                  <a:schemeClr val="bg1"/>
                </a:solidFill>
              </a:rPr>
              <a:t> industrial SVST Co-60/B</a:t>
            </a:r>
          </a:p>
          <a:p>
            <a:pPr marL="0" indent="17463">
              <a:buFont typeface="Arial" charset="0"/>
              <a:buNone/>
            </a:pPr>
            <a:endParaRPr lang="en-US" sz="2400" dirty="0" smtClean="0"/>
          </a:p>
          <a:p>
            <a:pPr marL="0" indent="17463"/>
            <a:r>
              <a:rPr lang="en-US" sz="2400" dirty="0" err="1" smtClean="0"/>
              <a:t>Volumul</a:t>
            </a:r>
            <a:r>
              <a:rPr lang="en-US" sz="2400" dirty="0" smtClean="0"/>
              <a:t> “standard”: 52 de </a:t>
            </a:r>
            <a:r>
              <a:rPr lang="en-US" sz="2400" dirty="0" err="1" smtClean="0"/>
              <a:t>cutii</a:t>
            </a:r>
            <a:r>
              <a:rPr lang="en-US" sz="2400" dirty="0" smtClean="0"/>
              <a:t> tote-box ~ 10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!</a:t>
            </a:r>
          </a:p>
          <a:p>
            <a:pPr marL="0" indent="17463"/>
            <a:r>
              <a:rPr lang="en-US" sz="2400" dirty="0" err="1" smtClean="0"/>
              <a:t>Doza</a:t>
            </a:r>
            <a:r>
              <a:rPr lang="en-US" sz="2400" dirty="0" smtClean="0"/>
              <a:t> </a:t>
            </a:r>
            <a:r>
              <a:rPr lang="en-US" sz="2400" dirty="0" err="1" smtClean="0"/>
              <a:t>solicitata</a:t>
            </a:r>
            <a:r>
              <a:rPr lang="en-US" sz="2400" dirty="0" smtClean="0"/>
              <a:t> de client!</a:t>
            </a:r>
          </a:p>
          <a:p>
            <a:pPr marL="0" indent="17463"/>
            <a:r>
              <a:rPr lang="en-US" sz="2400" dirty="0" err="1" smtClean="0"/>
              <a:t>Factorul</a:t>
            </a:r>
            <a:r>
              <a:rPr lang="en-US" sz="2400" dirty="0" smtClean="0"/>
              <a:t> de </a:t>
            </a:r>
            <a:r>
              <a:rPr lang="en-US" sz="2400" dirty="0" err="1" smtClean="0"/>
              <a:t>uniformitate</a:t>
            </a:r>
            <a:r>
              <a:rPr lang="en-US" sz="2400" dirty="0" smtClean="0"/>
              <a:t> de </a:t>
            </a:r>
            <a:r>
              <a:rPr lang="en-US" sz="2400" dirty="0" err="1" smtClean="0"/>
              <a:t>dozei</a:t>
            </a:r>
            <a:r>
              <a:rPr lang="en-US" sz="2400" dirty="0" smtClean="0"/>
              <a:t>: 1.2 ÷ 1.4</a:t>
            </a:r>
          </a:p>
          <a:p>
            <a:pPr marL="0" indent="17463"/>
            <a:r>
              <a:rPr lang="en-US" sz="2400" dirty="0" err="1" smtClean="0"/>
              <a:t>Fiecare</a:t>
            </a:r>
            <a:r>
              <a:rPr lang="en-US" sz="2400" dirty="0" smtClean="0"/>
              <a:t> cutie tote-box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iradiata</a:t>
            </a:r>
            <a:r>
              <a:rPr lang="en-US" sz="2400" dirty="0" smtClean="0"/>
              <a:t> in </a:t>
            </a:r>
            <a:r>
              <a:rPr lang="en-US" sz="2400" dirty="0" err="1" smtClean="0"/>
              <a:t>conditii</a:t>
            </a:r>
            <a:r>
              <a:rPr lang="en-US" sz="2400" dirty="0" smtClean="0"/>
              <a:t> </a:t>
            </a:r>
            <a:r>
              <a:rPr lang="en-US" sz="2400" dirty="0" err="1" smtClean="0"/>
              <a:t>identice</a:t>
            </a:r>
            <a:endParaRPr lang="en-US" sz="2400" dirty="0" smtClean="0"/>
          </a:p>
          <a:p>
            <a:pPr marL="0" indent="17463">
              <a:buFont typeface="Arial" charset="0"/>
              <a:buNone/>
            </a:pPr>
            <a:endParaRPr lang="en-US" sz="2400" dirty="0" smtClean="0"/>
          </a:p>
          <a:p>
            <a:pPr marL="0" indent="17463">
              <a:buFont typeface="Arial" charset="0"/>
              <a:buNone/>
            </a:pPr>
            <a:r>
              <a:rPr lang="en-US" sz="2400" dirty="0" err="1" smtClean="0"/>
              <a:t>Exemplu</a:t>
            </a:r>
            <a:r>
              <a:rPr lang="en-US" sz="2400" dirty="0" smtClean="0"/>
              <a:t>: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doza</a:t>
            </a:r>
            <a:r>
              <a:rPr lang="en-US" sz="2400" dirty="0" smtClean="0"/>
              <a:t> (</a:t>
            </a:r>
            <a:r>
              <a:rPr lang="en-US" sz="2400" dirty="0" err="1" smtClean="0"/>
              <a:t>solicitata</a:t>
            </a:r>
            <a:r>
              <a:rPr lang="en-US" sz="2400" dirty="0" smtClean="0"/>
              <a:t>) de minim 25 </a:t>
            </a:r>
            <a:r>
              <a:rPr lang="en-US" sz="2400" dirty="0" err="1" smtClean="0"/>
              <a:t>kGy</a:t>
            </a:r>
            <a:r>
              <a:rPr lang="en-US" sz="2400" dirty="0" smtClean="0"/>
              <a:t> se </a:t>
            </a:r>
            <a:r>
              <a:rPr lang="en-US" sz="2400" dirty="0" err="1" smtClean="0"/>
              <a:t>seteaza</a:t>
            </a:r>
            <a:r>
              <a:rPr lang="en-US" sz="2400" dirty="0" smtClean="0"/>
              <a:t> </a:t>
            </a:r>
            <a:r>
              <a:rPr lang="en-US" sz="2400" dirty="0" err="1" smtClean="0"/>
              <a:t>timpul</a:t>
            </a:r>
            <a:r>
              <a:rPr lang="en-US" sz="2400" dirty="0" smtClean="0"/>
              <a:t> de </a:t>
            </a:r>
            <a:r>
              <a:rPr lang="en-US" sz="2400" dirty="0" err="1" smtClean="0"/>
              <a:t>iradiere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a </a:t>
            </a:r>
            <a:r>
              <a:rPr lang="en-US" sz="2400" dirty="0" err="1" smtClean="0"/>
              <a:t>obtine</a:t>
            </a:r>
            <a:r>
              <a:rPr lang="en-US" sz="2400" dirty="0" smtClean="0"/>
              <a:t> o </a:t>
            </a:r>
            <a:r>
              <a:rPr lang="en-US" sz="2400" dirty="0" err="1" smtClean="0"/>
              <a:t>doza</a:t>
            </a:r>
            <a:r>
              <a:rPr lang="en-US" sz="2400" dirty="0" smtClean="0"/>
              <a:t> minima de ~ 25 +2 </a:t>
            </a:r>
            <a:r>
              <a:rPr lang="en-US" sz="2400" dirty="0" err="1" smtClean="0"/>
              <a:t>kGy</a:t>
            </a:r>
            <a:r>
              <a:rPr lang="en-US" sz="2400" dirty="0" smtClean="0"/>
              <a:t>= 27 </a:t>
            </a:r>
            <a:r>
              <a:rPr lang="en-US" sz="2400" dirty="0" err="1" smtClean="0"/>
              <a:t>kGy</a:t>
            </a:r>
            <a:r>
              <a:rPr lang="en-US" sz="2400" dirty="0" smtClean="0"/>
              <a:t> (se tine cont de </a:t>
            </a:r>
            <a:r>
              <a:rPr lang="en-US" sz="2400" dirty="0" err="1" smtClean="0"/>
              <a:t>incertitudinea</a:t>
            </a:r>
            <a:r>
              <a:rPr lang="en-US" sz="2400" dirty="0" smtClean="0"/>
              <a:t> de </a:t>
            </a:r>
            <a:r>
              <a:rPr lang="en-US" sz="2400" dirty="0" err="1" smtClean="0"/>
              <a:t>masurare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scaderea</a:t>
            </a:r>
            <a:r>
              <a:rPr lang="en-US" sz="2400" dirty="0" smtClean="0"/>
              <a:t> </a:t>
            </a:r>
            <a:r>
              <a:rPr lang="en-US" sz="2400" dirty="0" err="1" smtClean="0"/>
              <a:t>lunara</a:t>
            </a:r>
            <a:r>
              <a:rPr lang="en-US" sz="2400" dirty="0" smtClean="0"/>
              <a:t> a </a:t>
            </a:r>
            <a:r>
              <a:rPr lang="en-US" sz="2400" dirty="0" err="1" smtClean="0"/>
              <a:t>activitatii</a:t>
            </a:r>
            <a:r>
              <a:rPr lang="en-US" sz="2400" dirty="0" smtClean="0"/>
              <a:t> </a:t>
            </a:r>
            <a:r>
              <a:rPr lang="en-US" sz="2400" dirty="0" err="1" smtClean="0"/>
              <a:t>sursei</a:t>
            </a:r>
            <a:r>
              <a:rPr lang="en-US" sz="2400" dirty="0" smtClean="0"/>
              <a:t>)</a:t>
            </a:r>
          </a:p>
          <a:p>
            <a:pPr marL="0" indent="17463">
              <a:buFont typeface="Symbol"/>
              <a:buChar char="Þ"/>
            </a:pPr>
            <a:r>
              <a:rPr lang="en-US" sz="2400" dirty="0" err="1" smtClean="0"/>
              <a:t>Doza</a:t>
            </a:r>
            <a:r>
              <a:rPr lang="en-US" sz="2400" dirty="0" smtClean="0"/>
              <a:t> maxima: ~ 37 – 40 </a:t>
            </a:r>
            <a:r>
              <a:rPr lang="en-US" sz="2400" dirty="0" err="1" smtClean="0"/>
              <a:t>kGy</a:t>
            </a:r>
            <a:endParaRPr lang="en-US" sz="2400" dirty="0" smtClean="0"/>
          </a:p>
          <a:p>
            <a:pPr marL="0" indent="17463">
              <a:buNone/>
            </a:pPr>
            <a:r>
              <a:rPr lang="en-US" sz="2400" dirty="0" smtClean="0"/>
              <a:t>		=&gt; “</a:t>
            </a:r>
            <a:r>
              <a:rPr lang="en-US" sz="2400" dirty="0" err="1" smtClean="0"/>
              <a:t>Fereastra</a:t>
            </a:r>
            <a:r>
              <a:rPr lang="en-US" sz="2400" dirty="0" smtClean="0"/>
              <a:t> de </a:t>
            </a:r>
            <a:r>
              <a:rPr lang="en-US" sz="2400" dirty="0" err="1" smtClean="0"/>
              <a:t>doza</a:t>
            </a:r>
            <a:r>
              <a:rPr lang="en-US" sz="2400" dirty="0" smtClean="0"/>
              <a:t>” “= (25kGy – 40kGy)</a:t>
            </a:r>
          </a:p>
          <a:p>
            <a:pPr marL="0" indent="17463">
              <a:buFont typeface="Symbol"/>
              <a:buChar char="Þ"/>
            </a:pPr>
            <a:endParaRPr lang="en-US" sz="2400" dirty="0" smtClean="0"/>
          </a:p>
          <a:p>
            <a:pPr marL="0" indent="17463">
              <a:buFont typeface="Symbol"/>
              <a:buChar char="Þ"/>
            </a:pPr>
            <a:endParaRPr lang="en-US" sz="2400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POSIBILITATI CURENTE DE IRADIERE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91264" cy="648072"/>
          </a:xfrm>
        </p:spPr>
        <p:txBody>
          <a:bodyPr>
            <a:normAutofit/>
          </a:bodyPr>
          <a:lstStyle/>
          <a:p>
            <a:pPr marL="0" indent="17463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Harta</a:t>
            </a:r>
            <a:r>
              <a:rPr lang="en-US" b="1" dirty="0" smtClean="0">
                <a:solidFill>
                  <a:schemeClr val="bg1"/>
                </a:solidFill>
              </a:rPr>
              <a:t> de doze – OQ (“dummy”)</a:t>
            </a:r>
          </a:p>
          <a:p>
            <a:pPr marL="0" indent="17463">
              <a:buFont typeface="Symbol"/>
              <a:buChar char="Þ"/>
            </a:pPr>
            <a:endParaRPr lang="en-US" sz="2400" dirty="0" smtClean="0"/>
          </a:p>
          <a:p>
            <a:pPr marL="0" indent="17463">
              <a:buFont typeface="Symbol"/>
              <a:buChar char="Þ"/>
            </a:pPr>
            <a:endParaRPr lang="en-US" sz="2400" dirty="0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346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Iradiere</a:t>
            </a:r>
            <a:r>
              <a:rPr lang="en-US" sz="3600" dirty="0" smtClean="0"/>
              <a:t> </a:t>
            </a:r>
            <a:r>
              <a:rPr lang="en-US" sz="3600" dirty="0" err="1" smtClean="0"/>
              <a:t>tehnologica</a:t>
            </a:r>
            <a:endParaRPr lang="en-US" sz="3600" dirty="0" smtClean="0"/>
          </a:p>
          <a:p>
            <a:r>
              <a:rPr lang="en-US" sz="3600" dirty="0" err="1" smtClean="0"/>
              <a:t>Iradiatoare</a:t>
            </a:r>
            <a:r>
              <a:rPr lang="en-US" sz="3600" dirty="0" smtClean="0"/>
              <a:t> gamma IRASM /</a:t>
            </a:r>
            <a:r>
              <a:rPr lang="en-US" sz="3600" dirty="0" err="1" smtClean="0"/>
              <a:t>Posibilitati</a:t>
            </a:r>
            <a:r>
              <a:rPr lang="en-US" sz="3600" dirty="0" smtClean="0"/>
              <a:t> </a:t>
            </a:r>
            <a:r>
              <a:rPr lang="en-US" sz="3600" dirty="0" err="1" smtClean="0"/>
              <a:t>curente</a:t>
            </a:r>
            <a:r>
              <a:rPr lang="en-US" sz="3600" dirty="0" smtClean="0"/>
              <a:t> de </a:t>
            </a:r>
            <a:r>
              <a:rPr lang="en-US" sz="3600" dirty="0" err="1" smtClean="0"/>
              <a:t>iradiere</a:t>
            </a:r>
            <a:endParaRPr lang="en-US" sz="3600" dirty="0" smtClean="0"/>
          </a:p>
          <a:p>
            <a:r>
              <a:rPr lang="en-US" sz="3600" dirty="0" err="1" smtClean="0"/>
              <a:t>Validarea</a:t>
            </a:r>
            <a:r>
              <a:rPr lang="en-US" sz="3600" dirty="0" smtClean="0"/>
              <a:t> </a:t>
            </a:r>
            <a:r>
              <a:rPr lang="en-US" sz="3600" dirty="0" err="1" smtClean="0"/>
              <a:t>sterilizarii</a:t>
            </a:r>
            <a:endParaRPr lang="en-US" sz="3600" dirty="0" smtClean="0"/>
          </a:p>
          <a:p>
            <a:pPr lvl="1"/>
            <a:r>
              <a:rPr lang="en-US" sz="3200" dirty="0" smtClean="0"/>
              <a:t>ISO 1I137 (</a:t>
            </a:r>
            <a:r>
              <a:rPr lang="en-US" sz="3200" dirty="0" err="1" smtClean="0"/>
              <a:t>dispozitive</a:t>
            </a:r>
            <a:r>
              <a:rPr lang="en-US" sz="3200" dirty="0" smtClean="0"/>
              <a:t> </a:t>
            </a:r>
            <a:r>
              <a:rPr lang="en-US" sz="3200" dirty="0" err="1" smtClean="0"/>
              <a:t>medicale</a:t>
            </a:r>
            <a:r>
              <a:rPr lang="en-US" sz="3200" dirty="0" smtClean="0"/>
              <a:t>)</a:t>
            </a:r>
          </a:p>
          <a:p>
            <a:pPr lvl="1"/>
            <a:r>
              <a:rPr lang="ro-RO" sz="3200" b="1" dirty="0" smtClean="0"/>
              <a:t>3AQ4a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farmaceutice</a:t>
            </a:r>
            <a:r>
              <a:rPr lang="en-US" sz="3200" b="1" dirty="0" smtClean="0"/>
              <a:t>)</a:t>
            </a:r>
            <a:endParaRPr lang="en-US" sz="3200" dirty="0" smtClean="0"/>
          </a:p>
          <a:p>
            <a:endParaRPr lang="ro-RO" sz="36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POSIBILITATI CURENTE DE IRADIERE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91264" cy="648072"/>
          </a:xfrm>
        </p:spPr>
        <p:txBody>
          <a:bodyPr>
            <a:normAutofit/>
          </a:bodyPr>
          <a:lstStyle/>
          <a:p>
            <a:pPr marL="0" indent="17463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Harta</a:t>
            </a:r>
            <a:r>
              <a:rPr lang="en-US" b="1" dirty="0" smtClean="0">
                <a:solidFill>
                  <a:schemeClr val="bg1"/>
                </a:solidFill>
              </a:rPr>
              <a:t> de doze – PQ (“</a:t>
            </a:r>
            <a:r>
              <a:rPr lang="en-US" b="1" dirty="0" err="1" smtClean="0">
                <a:solidFill>
                  <a:schemeClr val="bg1"/>
                </a:solidFill>
              </a:rPr>
              <a:t>produs</a:t>
            </a:r>
            <a:r>
              <a:rPr lang="en-US" b="1" dirty="0" smtClean="0">
                <a:solidFill>
                  <a:schemeClr val="bg1"/>
                </a:solidFill>
              </a:rPr>
              <a:t>”)</a:t>
            </a:r>
          </a:p>
          <a:p>
            <a:pPr marL="0" indent="17463">
              <a:buFont typeface="Symbol"/>
              <a:buChar char="Þ"/>
            </a:pPr>
            <a:endParaRPr lang="en-US" sz="2400" dirty="0" smtClean="0"/>
          </a:p>
          <a:p>
            <a:pPr marL="0" indent="17463">
              <a:buFont typeface="Symbol"/>
              <a:buChar char="Þ"/>
            </a:pPr>
            <a:endParaRPr lang="en-US" sz="2400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733425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POSIBILITATI CURENTE DE IRADIERE</a:t>
            </a:r>
            <a:endParaRPr lang="en-US" sz="32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85274"/>
            <a:ext cx="9180000" cy="432000"/>
          </a:xfrm>
          <a:prstGeom prst="rect">
            <a:avLst/>
          </a:prstGeom>
          <a:solidFill>
            <a:srgbClr val="23518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Masa rotunda cu partenerii IRASM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Magurele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 noiembrie 2014</a:t>
            </a:r>
            <a:endParaRPr kumimoji="0" lang="ro-RO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968552"/>
          </a:xfrm>
        </p:spPr>
        <p:txBody>
          <a:bodyPr>
            <a:normAutofit/>
          </a:bodyPr>
          <a:lstStyle/>
          <a:p>
            <a:pPr marL="0" indent="17463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Iradiere</a:t>
            </a:r>
            <a:r>
              <a:rPr lang="en-US" b="1" dirty="0" smtClean="0">
                <a:solidFill>
                  <a:schemeClr val="bg1"/>
                </a:solidFill>
              </a:rPr>
              <a:t> de probe la </a:t>
            </a:r>
            <a:r>
              <a:rPr lang="en-US" b="1" dirty="0" err="1" smtClean="0">
                <a:solidFill>
                  <a:schemeClr val="bg1"/>
                </a:solidFill>
              </a:rPr>
              <a:t>iradiatorul</a:t>
            </a:r>
            <a:r>
              <a:rPr lang="en-US" b="1" dirty="0" smtClean="0">
                <a:solidFill>
                  <a:schemeClr val="bg1"/>
                </a:solidFill>
              </a:rPr>
              <a:t> industrial SVST Co-60/B</a:t>
            </a:r>
          </a:p>
          <a:p>
            <a:pPr marL="0" indent="17463">
              <a:buFont typeface="Arial" charset="0"/>
              <a:buNone/>
            </a:pPr>
            <a:endParaRPr lang="en-US" sz="2400" dirty="0" smtClean="0"/>
          </a:p>
          <a:p>
            <a:pPr marL="0" indent="17463">
              <a:buFont typeface="Symbol"/>
              <a:buChar char="Þ"/>
            </a:pPr>
            <a:endParaRPr lang="en-US" sz="2400" dirty="0" smtClean="0"/>
          </a:p>
          <a:p>
            <a:pPr marL="0" indent="17463">
              <a:buFont typeface="Symbol"/>
              <a:buChar char="Þ"/>
            </a:pPr>
            <a:endParaRPr lang="en-US" sz="2400" dirty="0" smtClean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115616" y="2276872"/>
          <a:ext cx="6480720" cy="396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Picture" r:id="rId4" imgW="6581160" imgH="4610160" progId="Word.Picture.8">
                  <p:embed/>
                </p:oleObj>
              </mc:Choice>
              <mc:Fallback>
                <p:oleObj name="Picture" r:id="rId4" imgW="6581160" imgH="461016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76872"/>
                        <a:ext cx="6480720" cy="396845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>
            <a:normAutofit fontScale="90000"/>
          </a:bodyPr>
          <a:lstStyle/>
          <a:p>
            <a:r>
              <a:rPr lang="en-US" sz="4000" b="1" smtClean="0"/>
              <a:t>IRASM – IRAdiator cu Scopuri Multiple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238" y="2282825"/>
            <a:ext cx="544195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POSIBILITATI CURENTE DE IRADIERE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968552"/>
          </a:xfrm>
        </p:spPr>
        <p:txBody>
          <a:bodyPr>
            <a:normAutofit/>
          </a:bodyPr>
          <a:lstStyle/>
          <a:p>
            <a:pPr marL="0" indent="17463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Iradiere</a:t>
            </a:r>
            <a:r>
              <a:rPr lang="en-US" b="1" dirty="0" smtClean="0">
                <a:solidFill>
                  <a:schemeClr val="bg1"/>
                </a:solidFill>
              </a:rPr>
              <a:t> de probe la </a:t>
            </a:r>
            <a:r>
              <a:rPr lang="en-US" b="1" dirty="0" err="1" smtClean="0">
                <a:solidFill>
                  <a:schemeClr val="bg1"/>
                </a:solidFill>
              </a:rPr>
              <a:t>iradiatorul</a:t>
            </a:r>
            <a:r>
              <a:rPr lang="en-US" b="1" dirty="0" smtClean="0">
                <a:solidFill>
                  <a:schemeClr val="bg1"/>
                </a:solidFill>
              </a:rPr>
              <a:t> GC-5000</a:t>
            </a:r>
          </a:p>
          <a:p>
            <a:pPr marL="0" indent="17463">
              <a:buFont typeface="Arial" charset="0"/>
              <a:buNone/>
            </a:pPr>
            <a:endParaRPr lang="en-US" sz="2400" dirty="0" smtClean="0"/>
          </a:p>
          <a:p>
            <a:pPr marL="0" indent="17463">
              <a:buFont typeface="Symbol"/>
              <a:buChar char="Þ"/>
            </a:pPr>
            <a:endParaRPr lang="en-US" sz="2400" dirty="0" smtClean="0"/>
          </a:p>
          <a:p>
            <a:pPr marL="0" indent="17463">
              <a:buFont typeface="Symbol"/>
              <a:buChar char="Þ"/>
            </a:pPr>
            <a:endParaRPr lang="en-US" sz="2400" dirty="0" smtClean="0"/>
          </a:p>
        </p:txBody>
      </p:sp>
      <p:pic>
        <p:nvPicPr>
          <p:cNvPr id="460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21653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88840"/>
            <a:ext cx="32893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55576" y="4653136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DUR (axial </a:t>
            </a:r>
            <a:r>
              <a:rPr lang="en-US" sz="3200" b="1" dirty="0" err="1" smtClean="0">
                <a:solidFill>
                  <a:schemeClr val="bg1"/>
                </a:solidFill>
              </a:rPr>
              <a:t>si</a:t>
            </a:r>
            <a:r>
              <a:rPr lang="en-US" sz="3200" b="1" dirty="0" smtClean="0">
                <a:solidFill>
                  <a:schemeClr val="bg1"/>
                </a:solidFill>
              </a:rPr>
              <a:t> radial, in </a:t>
            </a:r>
            <a:r>
              <a:rPr lang="en-US" sz="3200" b="1" dirty="0" err="1" smtClean="0">
                <a:solidFill>
                  <a:schemeClr val="bg1"/>
                </a:solidFill>
              </a:rPr>
              <a:t>aer</a:t>
            </a:r>
            <a:r>
              <a:rPr lang="en-US" sz="3200" b="1" dirty="0" smtClean="0">
                <a:solidFill>
                  <a:schemeClr val="bg1"/>
                </a:solidFill>
              </a:rPr>
              <a:t>): 1,48 !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Stabilirea dozei de tratament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86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Doza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tratament</a:t>
            </a:r>
            <a:r>
              <a:rPr lang="en-US" b="1" dirty="0" smtClean="0">
                <a:solidFill>
                  <a:schemeClr val="bg1"/>
                </a:solidFill>
              </a:rPr>
              <a:t> = </a:t>
            </a:r>
            <a:r>
              <a:rPr lang="en-US" b="1" dirty="0" err="1" smtClean="0">
                <a:solidFill>
                  <a:schemeClr val="bg1"/>
                </a:solidFill>
              </a:rPr>
              <a:t>doza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necesara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pentru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obtinerea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unui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anumit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efect</a:t>
            </a:r>
            <a:r>
              <a:rPr lang="en-US" b="1" dirty="0" smtClean="0">
                <a:solidFill>
                  <a:schemeClr val="bg1"/>
                </a:solidFill>
              </a:rPr>
              <a:t> in </a:t>
            </a:r>
            <a:r>
              <a:rPr lang="en-US" b="1" dirty="0" err="1" smtClean="0">
                <a:solidFill>
                  <a:schemeClr val="bg1"/>
                </a:solidFill>
              </a:rPr>
              <a:t>produs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</a:t>
            </a:r>
            <a:r>
              <a:rPr lang="en-US" sz="2400" b="1" dirty="0" err="1" smtClean="0">
                <a:solidFill>
                  <a:schemeClr val="bg1"/>
                </a:solidFill>
              </a:rPr>
              <a:t>cercetare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pentru</a:t>
            </a:r>
            <a:r>
              <a:rPr lang="en-US" sz="2400" b="1" dirty="0" smtClean="0">
                <a:solidFill>
                  <a:schemeClr val="bg1"/>
                </a:solidFill>
              </a:rPr>
              <a:t> a </a:t>
            </a:r>
            <a:r>
              <a:rPr lang="en-US" sz="2400" b="1" dirty="0" err="1" smtClean="0">
                <a:solidFill>
                  <a:schemeClr val="bg1"/>
                </a:solidFill>
              </a:rPr>
              <a:t>determina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relatia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dintre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doza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efect</a:t>
            </a:r>
            <a:r>
              <a:rPr lang="en-US" sz="2400" b="1" dirty="0" smtClean="0">
                <a:solidFill>
                  <a:schemeClr val="bg1"/>
                </a:solidFill>
              </a:rPr>
              <a:t>				↓</a:t>
            </a:r>
          </a:p>
          <a:p>
            <a:pPr algn="ctr"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in general, </a:t>
            </a:r>
            <a:r>
              <a:rPr lang="en-US" sz="2400" b="1" dirty="0" err="1" smtClean="0">
                <a:solidFill>
                  <a:schemeClr val="bg1"/>
                </a:solidFill>
              </a:rPr>
              <a:t>doua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limite</a:t>
            </a:r>
            <a:r>
              <a:rPr lang="en-US" sz="2400" b="1" dirty="0" smtClean="0">
                <a:solidFill>
                  <a:schemeClr val="bg1"/>
                </a:solidFill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</a:rPr>
              <a:t>doza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endParaRPr lang="en-US" b="1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00338" y="4365625"/>
            <a:ext cx="172720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39750" y="5300663"/>
            <a:ext cx="3590925" cy="1031875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Doza tinta, </a:t>
            </a:r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Dt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, </a:t>
            </a:r>
          </a:p>
          <a:p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necesara obtinerii efectului dorit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87900" y="4365625"/>
            <a:ext cx="1512888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0563" y="5300663"/>
            <a:ext cx="391645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Doza</a:t>
            </a:r>
            <a:r>
              <a:rPr lang="en-US" sz="2000" dirty="0"/>
              <a:t> maxima </a:t>
            </a:r>
            <a:r>
              <a:rPr lang="en-US" sz="2000" dirty="0" err="1"/>
              <a:t>acceptabila</a:t>
            </a:r>
            <a:r>
              <a:rPr lang="en-US" sz="2000" dirty="0"/>
              <a:t>, </a:t>
            </a:r>
            <a:r>
              <a:rPr lang="en-US" sz="2000" b="1" dirty="0" err="1"/>
              <a:t>Dma</a:t>
            </a:r>
            <a:r>
              <a:rPr lang="en-US" sz="2000" dirty="0"/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pana</a:t>
            </a:r>
            <a:r>
              <a:rPr lang="en-US" sz="2000" dirty="0"/>
              <a:t> la care </a:t>
            </a:r>
            <a:r>
              <a:rPr lang="en-US" sz="2000" dirty="0" err="1"/>
              <a:t>functionalitatea</a:t>
            </a:r>
            <a:r>
              <a:rPr lang="en-US" sz="2000" dirty="0"/>
              <a:t> </a:t>
            </a:r>
            <a:endParaRPr lang="en-US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produsului</a:t>
            </a:r>
            <a:r>
              <a:rPr lang="en-US" sz="2000" dirty="0" smtClean="0"/>
              <a:t> </a:t>
            </a:r>
            <a:r>
              <a:rPr lang="en-US" sz="2000" dirty="0"/>
              <a:t>nu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afectata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Stabilirea dozei de tratament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Distributia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dozei</a:t>
            </a:r>
            <a:r>
              <a:rPr lang="en-US" sz="2800" b="1" dirty="0" smtClean="0">
                <a:solidFill>
                  <a:schemeClr val="bg1"/>
                </a:solidFill>
              </a:rPr>
              <a:t> in </a:t>
            </a:r>
            <a:r>
              <a:rPr lang="en-US" sz="2800" b="1" dirty="0" err="1" smtClean="0">
                <a:solidFill>
                  <a:schemeClr val="bg1"/>
                </a:solidFill>
              </a:rPr>
              <a:t>produsul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iradiat</a:t>
            </a:r>
            <a:r>
              <a:rPr lang="en-US" sz="2800" b="1" dirty="0" smtClean="0">
                <a:solidFill>
                  <a:schemeClr val="bg1"/>
                </a:solidFill>
              </a:rPr>
              <a:t> nu </a:t>
            </a:r>
            <a:r>
              <a:rPr lang="en-US" sz="2800" b="1" dirty="0" err="1" smtClean="0">
                <a:solidFill>
                  <a:schemeClr val="bg1"/>
                </a:solidFill>
              </a:rPr>
              <a:t>este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omogena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</a:rPr>
              <a:t>Factori</a:t>
            </a:r>
            <a:r>
              <a:rPr lang="en-US" sz="2800" b="1" dirty="0" smtClean="0">
                <a:solidFill>
                  <a:schemeClr val="bg1"/>
                </a:solidFill>
              </a:rPr>
              <a:t> care o </a:t>
            </a:r>
            <a:r>
              <a:rPr lang="en-US" sz="2800" b="1" dirty="0" err="1" smtClean="0">
                <a:solidFill>
                  <a:schemeClr val="bg1"/>
                </a:solidFill>
              </a:rPr>
              <a:t>afecteaza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 err="1" smtClean="0">
                <a:solidFill>
                  <a:schemeClr val="bg1"/>
                </a:solidFill>
              </a:rPr>
              <a:t>Densitatea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compozitia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produsului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b="1" dirty="0" err="1" smtClean="0">
                <a:solidFill>
                  <a:schemeClr val="bg1"/>
                </a:solidFill>
              </a:rPr>
              <a:t>Geometria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iradiere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Neuniformitatea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este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inevitabila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dar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poate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fi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redusa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Neuniformitatea</a:t>
            </a:r>
            <a:r>
              <a:rPr lang="en-US" sz="2800" b="1" dirty="0" smtClean="0">
                <a:solidFill>
                  <a:schemeClr val="bg1"/>
                </a:solidFill>
              </a:rPr>
              <a:t> se </a:t>
            </a:r>
            <a:r>
              <a:rPr lang="en-US" sz="2800" b="1" dirty="0" err="1" smtClean="0">
                <a:solidFill>
                  <a:schemeClr val="bg1"/>
                </a:solidFill>
              </a:rPr>
              <a:t>exprima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prin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raportul</a:t>
            </a:r>
            <a:r>
              <a:rPr lang="en-US" sz="2800" b="1" dirty="0" smtClean="0"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</a:rPr>
              <a:t>uniformitate</a:t>
            </a:r>
            <a:r>
              <a:rPr lang="en-US" sz="2800" b="1" dirty="0" smtClean="0">
                <a:solidFill>
                  <a:schemeClr val="bg1"/>
                </a:solidFill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</a:rPr>
              <a:t>dozei</a:t>
            </a:r>
            <a:r>
              <a:rPr lang="en-US" sz="2800" b="1" dirty="0" smtClean="0">
                <a:solidFill>
                  <a:schemeClr val="bg1"/>
                </a:solidFill>
              </a:rPr>
              <a:t>, DUR = </a:t>
            </a:r>
            <a:r>
              <a:rPr lang="en-US" sz="2800" b="1" dirty="0" err="1" smtClean="0">
                <a:solidFill>
                  <a:schemeClr val="bg1"/>
                </a:solidFill>
              </a:rPr>
              <a:t>Dmax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err="1" smtClean="0">
                <a:solidFill>
                  <a:schemeClr val="bg1"/>
                </a:solidFill>
              </a:rPr>
              <a:t>Dmin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680942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b="1" dirty="0" smtClean="0"/>
              <a:t>SR EN ISO 11137-1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b="1" dirty="0" err="1" smtClean="0"/>
              <a:t>Cerinte</a:t>
            </a:r>
            <a:endParaRPr lang="en-US" altLang="en-US" b="1" dirty="0" smtClean="0"/>
          </a:p>
          <a:p>
            <a:pPr marL="0" indent="0" eaLnBrk="1" hangingPunct="1">
              <a:buFontTx/>
              <a:buNone/>
            </a:pPr>
            <a:endParaRPr lang="en-US" altLang="en-US" sz="2400" dirty="0" smtClean="0"/>
          </a:p>
          <a:p>
            <a:pPr marL="0" indent="0" eaLnBrk="1" hangingPunct="1">
              <a:buClr>
                <a:schemeClr val="tx1"/>
              </a:buClr>
              <a:buSzPct val="80000"/>
              <a:buFontTx/>
              <a:buNone/>
            </a:pPr>
            <a:r>
              <a:rPr lang="en-GB" sz="2400" b="1" i="1" u="sng" dirty="0" err="1" smtClean="0">
                <a:cs typeface="Times New Roman" pitchFamily="18" charset="0"/>
              </a:rPr>
              <a:t>Validare</a:t>
            </a:r>
            <a:r>
              <a:rPr lang="en-GB" sz="2400" b="1" i="1" u="sng" dirty="0" smtClean="0">
                <a:cs typeface="Times New Roman" pitchFamily="18" charset="0"/>
              </a:rPr>
              <a:t> </a:t>
            </a:r>
            <a:r>
              <a:rPr lang="en-GB" sz="2400" b="1" i="1" u="sng" dirty="0" err="1" smtClean="0">
                <a:cs typeface="Times New Roman" pitchFamily="18" charset="0"/>
              </a:rPr>
              <a:t>proces</a:t>
            </a:r>
            <a:endParaRPr lang="en-GB" sz="2400" b="1" i="1" u="sng" dirty="0" smtClean="0">
              <a:cs typeface="Times New Roman" pitchFamily="18" charset="0"/>
            </a:endParaRPr>
          </a:p>
          <a:p>
            <a:pPr marL="0" indent="0" eaLnBrk="1" hangingPunct="1">
              <a:buClr>
                <a:schemeClr val="tx1"/>
              </a:buClr>
              <a:buSzPct val="80000"/>
            </a:pP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Calificare</a:t>
            </a:r>
            <a:r>
              <a:rPr lang="en-GB" sz="2400" b="1" dirty="0" smtClean="0">
                <a:cs typeface="Times New Roman" pitchFamily="18" charset="0"/>
              </a:rPr>
              <a:t> la </a:t>
            </a:r>
            <a:r>
              <a:rPr lang="en-GB" sz="2400" b="1" dirty="0" err="1" smtClean="0">
                <a:cs typeface="Times New Roman" pitchFamily="18" charset="0"/>
              </a:rPr>
              <a:t>instalare</a:t>
            </a:r>
            <a:r>
              <a:rPr lang="en-GB" sz="2400" b="1" dirty="0" smtClean="0">
                <a:cs typeface="Times New Roman" pitchFamily="18" charset="0"/>
              </a:rPr>
              <a:t> - IQ</a:t>
            </a:r>
          </a:p>
          <a:p>
            <a:pPr marL="1281113" lvl="3" eaLnBrk="1" hangingPunct="1">
              <a:buClr>
                <a:schemeClr val="tx1"/>
              </a:buClr>
              <a:buSzPct val="80000"/>
              <a:buFontTx/>
              <a:buChar char="•"/>
            </a:pPr>
            <a:r>
              <a:rPr lang="en-GB" b="1" dirty="0" err="1" smtClean="0">
                <a:cs typeface="Times New Roman" pitchFamily="18" charset="0"/>
              </a:rPr>
              <a:t>verifica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intelegerea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furnizor</a:t>
            </a:r>
            <a:r>
              <a:rPr lang="en-GB" b="1" dirty="0" smtClean="0">
                <a:cs typeface="Times New Roman" pitchFamily="18" charset="0"/>
              </a:rPr>
              <a:t> – client</a:t>
            </a:r>
          </a:p>
          <a:p>
            <a:pPr marL="0" indent="0" eaLnBrk="1" hangingPunct="1">
              <a:buClr>
                <a:schemeClr val="tx1"/>
              </a:buClr>
              <a:buSzPct val="80000"/>
            </a:pP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Calificare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operationala</a:t>
            </a:r>
            <a:r>
              <a:rPr lang="en-GB" sz="2400" b="1" dirty="0" smtClean="0">
                <a:cs typeface="Times New Roman" pitchFamily="18" charset="0"/>
              </a:rPr>
              <a:t> - OQ</a:t>
            </a:r>
          </a:p>
          <a:p>
            <a:pPr marL="1281113" lvl="3" eaLnBrk="1" hangingPunct="1">
              <a:buClr>
                <a:schemeClr val="tx1"/>
              </a:buClr>
              <a:buSzPct val="80000"/>
              <a:buFontTx/>
              <a:buChar char="•"/>
            </a:pPr>
            <a:r>
              <a:rPr lang="en-GB" b="1" dirty="0" err="1" smtClean="0">
                <a:cs typeface="Times New Roman" pitchFamily="18" charset="0"/>
              </a:rPr>
              <a:t>arata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consistenta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operationala</a:t>
            </a:r>
            <a:r>
              <a:rPr lang="en-GB" b="1" dirty="0" smtClean="0">
                <a:cs typeface="Times New Roman" pitchFamily="18" charset="0"/>
              </a:rPr>
              <a:t> a </a:t>
            </a:r>
            <a:r>
              <a:rPr lang="en-GB" b="1" dirty="0" err="1" smtClean="0">
                <a:cs typeface="Times New Roman" pitchFamily="18" charset="0"/>
              </a:rPr>
              <a:t>iradiatorului</a:t>
            </a:r>
            <a:endParaRPr lang="en-GB" b="1" dirty="0" smtClean="0">
              <a:cs typeface="Times New Roman" pitchFamily="18" charset="0"/>
            </a:endParaRPr>
          </a:p>
          <a:p>
            <a:pPr marL="0" indent="0" eaLnBrk="1" hangingPunct="1">
              <a:buClr>
                <a:schemeClr val="tx1"/>
              </a:buClr>
              <a:buSzPct val="80000"/>
            </a:pP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Calificare</a:t>
            </a:r>
            <a:r>
              <a:rPr lang="en-GB" sz="2400" b="1" dirty="0" smtClean="0">
                <a:cs typeface="Times New Roman" pitchFamily="18" charset="0"/>
              </a:rPr>
              <a:t> a </a:t>
            </a:r>
            <a:r>
              <a:rPr lang="en-GB" sz="2400" b="1" dirty="0" err="1" smtClean="0">
                <a:cs typeface="Times New Roman" pitchFamily="18" charset="0"/>
              </a:rPr>
              <a:t>performantei</a:t>
            </a:r>
            <a:r>
              <a:rPr lang="en-GB" sz="2400" b="1" dirty="0" smtClean="0">
                <a:cs typeface="Times New Roman" pitchFamily="18" charset="0"/>
              </a:rPr>
              <a:t> - PQ</a:t>
            </a:r>
          </a:p>
          <a:p>
            <a:pPr marL="1281113" lvl="3" eaLnBrk="1" hangingPunct="1">
              <a:buClr>
                <a:schemeClr val="tx1"/>
              </a:buClr>
              <a:buSzPct val="80000"/>
              <a:buFontTx/>
              <a:buChar char="•"/>
            </a:pPr>
            <a:r>
              <a:rPr lang="en-GB" b="1" dirty="0" err="1" smtClean="0">
                <a:cs typeface="Times New Roman" pitchFamily="18" charset="0"/>
              </a:rPr>
              <a:t>specifica</a:t>
            </a:r>
            <a:r>
              <a:rPr lang="en-GB" b="1" dirty="0" smtClean="0">
                <a:cs typeface="Times New Roman" pitchFamily="18" charset="0"/>
              </a:rPr>
              <a:t> cum </a:t>
            </a:r>
            <a:r>
              <a:rPr lang="en-GB" b="1" dirty="0" err="1" smtClean="0">
                <a:cs typeface="Times New Roman" pitchFamily="18" charset="0"/>
              </a:rPr>
              <a:t>trebuie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iradiat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produsul</a:t>
            </a:r>
            <a:endParaRPr lang="en-GB" b="1" dirty="0" smtClean="0">
              <a:cs typeface="Times New Roman" pitchFamily="18" charset="0"/>
            </a:endParaRPr>
          </a:p>
          <a:p>
            <a:pPr marL="1281113" lvl="3" eaLnBrk="1" hangingPunct="1">
              <a:buClr>
                <a:schemeClr val="tx1"/>
              </a:buClr>
              <a:buSzPct val="80000"/>
              <a:buFontTx/>
              <a:buChar char="•"/>
            </a:pPr>
            <a:endParaRPr lang="en-GB" sz="1800" b="1" dirty="0" smtClean="0">
              <a:cs typeface="Times New Roman" pitchFamily="18" charset="0"/>
            </a:endParaRPr>
          </a:p>
          <a:p>
            <a:pPr marL="0" indent="0" eaLnBrk="1" hangingPunct="1">
              <a:buClr>
                <a:schemeClr val="tx1"/>
              </a:buClr>
              <a:buFontTx/>
              <a:buNone/>
            </a:pPr>
            <a:r>
              <a:rPr lang="en-GB" sz="2400" b="1" i="1" u="sng" dirty="0" smtClean="0">
                <a:cs typeface="Times New Roman" pitchFamily="18" charset="0"/>
              </a:rPr>
              <a:t>Control de </a:t>
            </a:r>
            <a:r>
              <a:rPr lang="en-GB" sz="2400" b="1" i="1" u="sng" dirty="0" err="1" smtClean="0">
                <a:cs typeface="Times New Roman" pitchFamily="18" charset="0"/>
              </a:rPr>
              <a:t>rutina</a:t>
            </a:r>
            <a:r>
              <a:rPr lang="en-GB" sz="2400" b="1" i="1" u="sng" dirty="0" smtClean="0">
                <a:cs typeface="Times New Roman" pitchFamily="18" charset="0"/>
              </a:rPr>
              <a:t> </a:t>
            </a:r>
            <a:r>
              <a:rPr lang="en-GB" sz="2400" b="1" i="1" u="sng" dirty="0" err="1" smtClean="0">
                <a:cs typeface="Times New Roman" pitchFamily="18" charset="0"/>
              </a:rPr>
              <a:t>proces</a:t>
            </a:r>
            <a:endParaRPr lang="en-GB" sz="2400" b="1" i="1" u="sng" dirty="0" smtClean="0">
              <a:cs typeface="Times New Roman" pitchFamily="18" charset="0"/>
            </a:endParaRPr>
          </a:p>
          <a:p>
            <a:pPr marL="1281113" lvl="3" eaLnBrk="1" hangingPunct="1">
              <a:buClr>
                <a:schemeClr val="tx1"/>
              </a:buClr>
              <a:buFontTx/>
              <a:buChar char="•"/>
            </a:pPr>
            <a:r>
              <a:rPr lang="en-GB" b="1" dirty="0" err="1" smtClean="0">
                <a:cs typeface="Times New Roman" pitchFamily="18" charset="0"/>
              </a:rPr>
              <a:t>arata</a:t>
            </a:r>
            <a:r>
              <a:rPr lang="en-GB" b="1" dirty="0" smtClean="0">
                <a:cs typeface="Times New Roman" pitchFamily="18" charset="0"/>
              </a:rPr>
              <a:t> ca </a:t>
            </a:r>
            <a:r>
              <a:rPr lang="en-GB" b="1" dirty="0" err="1" smtClean="0">
                <a:cs typeface="Times New Roman" pitchFamily="18" charset="0"/>
              </a:rPr>
              <a:t>procesul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b="1" dirty="0" err="1" smtClean="0">
                <a:cs typeface="Times New Roman" pitchFamily="18" charset="0"/>
              </a:rPr>
              <a:t>decurge</a:t>
            </a:r>
            <a:r>
              <a:rPr lang="en-GB" b="1" dirty="0" smtClean="0">
                <a:cs typeface="Times New Roman" pitchFamily="18" charset="0"/>
              </a:rPr>
              <a:t> conform </a:t>
            </a:r>
            <a:r>
              <a:rPr lang="en-GB" b="1" dirty="0" err="1" smtClean="0">
                <a:cs typeface="Times New Roman" pitchFamily="18" charset="0"/>
              </a:rPr>
              <a:t>specificatiilor</a:t>
            </a:r>
            <a:endParaRPr lang="en-GB" b="1" dirty="0" smtClean="0">
              <a:cs typeface="Times New Roman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/>
              </a:rPr>
              <a:t>Validarea</a:t>
            </a:r>
            <a:r>
              <a:rPr lang="en-US" sz="3600" dirty="0">
                <a:effectLst/>
              </a:rPr>
              <a:t> </a:t>
            </a:r>
            <a:r>
              <a:rPr lang="en-US" sz="3600" dirty="0" err="1" smtClean="0">
                <a:effectLst/>
              </a:rPr>
              <a:t>sterilizarii</a:t>
            </a:r>
            <a:r>
              <a:rPr lang="en-US" sz="3600" dirty="0" smtClean="0">
                <a:effectLst/>
              </a:rPr>
              <a:t> – ISO 11137</a:t>
            </a:r>
            <a:endParaRPr lang="en-US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17463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SR EN ISO 11137-2 </a:t>
            </a:r>
          </a:p>
          <a:p>
            <a:pPr marL="0" indent="17463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Stabilire si audit doza sterilizare</a:t>
            </a:r>
            <a:endParaRPr lang="en-US" altLang="en-US" smtClean="0"/>
          </a:p>
          <a:p>
            <a:pPr marL="0" indent="17463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r>
              <a:rPr lang="da-DK" sz="2400" b="1" smtClean="0"/>
              <a:t>Descrie metodele folosite pentru: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Char char="-"/>
            </a:pPr>
            <a:r>
              <a:rPr lang="da-DK" sz="2400" b="1" smtClean="0"/>
              <a:t>stabilirea (Metoda 1 sau Metoda 2) 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r>
              <a:rPr lang="da-DK" sz="2400" b="1" smtClean="0"/>
              <a:t>sau 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Char char="-"/>
            </a:pPr>
            <a:r>
              <a:rPr lang="da-DK" sz="2400" b="1" smtClean="0"/>
              <a:t>substantierea (Metoda VDmax 25 sau 15)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r>
              <a:rPr lang="da-DK" sz="2400" b="1" smtClean="0"/>
              <a:t>dozei de sterilizare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endParaRPr lang="da-DK" sz="2400" b="1" smtClean="0"/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r>
              <a:rPr lang="da-DK" sz="2400" b="1" smtClean="0"/>
              <a:t>Descrie metodele de audit al dozei de sterilizare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endParaRPr lang="da-DK" sz="2400" b="1" smtClean="0"/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r>
              <a:rPr lang="da-DK" sz="2400" b="1" smtClean="0"/>
              <a:t>Standardul este informativ. Daca se face uz de el, atunci pasii standardului devin cerinte si trebuie urmati in detaliu</a:t>
            </a:r>
            <a:endParaRPr lang="en-US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17463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SR EN ISO 11137-2 </a:t>
            </a:r>
          </a:p>
          <a:p>
            <a:pPr marL="0" indent="17463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Stabilire si audit doza sterilizare</a:t>
            </a:r>
            <a:endParaRPr lang="en-US" altLang="en-US" smtClean="0"/>
          </a:p>
          <a:p>
            <a:pPr marL="0" indent="17463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r>
              <a:rPr lang="da-DK" sz="2400" b="1" smtClean="0"/>
              <a:t>Descrie metodele folosite pentru: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Char char="-"/>
            </a:pPr>
            <a:r>
              <a:rPr lang="da-DK" sz="2400" b="1" smtClean="0"/>
              <a:t>stabilirea (Metoda 1 sau Metoda 2) 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r>
              <a:rPr lang="da-DK" sz="2400" b="1" smtClean="0"/>
              <a:t>sau 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Char char="-"/>
            </a:pPr>
            <a:r>
              <a:rPr lang="da-DK" sz="2400" b="1" smtClean="0"/>
              <a:t>substantierea (Metoda VDmax 25 sau 15)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r>
              <a:rPr lang="da-DK" sz="2400" b="1" smtClean="0"/>
              <a:t>dozei de sterilizare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endParaRPr lang="da-DK" sz="2400" b="1" smtClean="0"/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r>
              <a:rPr lang="da-DK" sz="2400" b="1" smtClean="0"/>
              <a:t>Descrie metodele de audit al dozei de sterilizare</a:t>
            </a:r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endParaRPr lang="da-DK" sz="2400" b="1" smtClean="0"/>
          </a:p>
          <a:p>
            <a:pPr marL="0" indent="17463" algn="just" eaLnBrk="1" hangingPunct="1">
              <a:lnSpc>
                <a:spcPct val="90000"/>
              </a:lnSpc>
              <a:buFontTx/>
              <a:buNone/>
            </a:pPr>
            <a:r>
              <a:rPr lang="da-DK" sz="2400" b="1" smtClean="0"/>
              <a:t>Standardul este informativ. Daca se face uz de el, atunci pasii standardului devin cerinte si trebuie urmati in detaliu</a:t>
            </a:r>
            <a:endParaRPr lang="en-US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14288" indent="-14288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SR EN ISO 11137-2 </a:t>
            </a:r>
          </a:p>
          <a:p>
            <a:pPr marL="14288" indent="-14288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Stabilire doza sterilizare</a:t>
            </a:r>
            <a:endParaRPr lang="en-US" altLang="en-US" smtClean="0"/>
          </a:p>
          <a:p>
            <a:pPr marL="14288" indent="-14288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marL="14288" indent="-14288" algn="just">
              <a:lnSpc>
                <a:spcPct val="90000"/>
              </a:lnSpc>
              <a:buFontTx/>
              <a:buNone/>
            </a:pPr>
            <a:r>
              <a:rPr lang="en-GB" altLang="ja-JP" sz="2400" b="1" smtClean="0">
                <a:ea typeface="MS PGothic" pitchFamily="34" charset="-128"/>
                <a:cs typeface="Times New Roman" pitchFamily="18" charset="0"/>
              </a:rPr>
              <a:t>In setarea dozei de sterilizare trebuie urmata una din abordarile descrise mai jos:</a:t>
            </a:r>
          </a:p>
          <a:p>
            <a:pPr marL="14288" indent="-14288" algn="just">
              <a:lnSpc>
                <a:spcPct val="90000"/>
              </a:lnSpc>
              <a:buFontTx/>
              <a:buNone/>
            </a:pPr>
            <a:endParaRPr lang="en-GB" altLang="ja-JP" sz="1000" b="1" smtClean="0">
              <a:ea typeface="MS PGothic" pitchFamily="34" charset="-128"/>
              <a:cs typeface="Times New Roman" pitchFamily="18" charset="0"/>
            </a:endParaRPr>
          </a:p>
          <a:p>
            <a:pPr marL="14288" indent="-14288" algn="just">
              <a:lnSpc>
                <a:spcPct val="90000"/>
              </a:lnSpc>
              <a:buFontTx/>
              <a:buNone/>
            </a:pPr>
            <a:r>
              <a:rPr lang="en-GB" altLang="ja-JP" sz="2400" b="1" smtClean="0">
                <a:ea typeface="MS PGothic" pitchFamily="34" charset="-128"/>
                <a:cs typeface="Times New Roman" pitchFamily="18" charset="0"/>
              </a:rPr>
              <a:t>		a) este obtinuta valoarea (Metoda 1) sau rezistenta la radiatie (Metoda 2) a bioburdenului (incarcaturii) si este folosita la stabilirea dozei de sterilizare</a:t>
            </a:r>
          </a:p>
          <a:p>
            <a:pPr marL="14288" indent="-14288" algn="just">
              <a:lnSpc>
                <a:spcPct val="90000"/>
              </a:lnSpc>
              <a:buFontTx/>
              <a:buNone/>
            </a:pPr>
            <a:endParaRPr lang="en-GB" altLang="ja-JP" sz="1000" b="1" smtClean="0">
              <a:ea typeface="MS PGothic" pitchFamily="34" charset="-128"/>
              <a:cs typeface="Times New Roman" pitchFamily="18" charset="0"/>
            </a:endParaRPr>
          </a:p>
          <a:p>
            <a:pPr marL="14288" indent="-14288" algn="just">
              <a:lnSpc>
                <a:spcPct val="90000"/>
              </a:lnSpc>
              <a:buFontTx/>
              <a:buNone/>
            </a:pPr>
            <a:r>
              <a:rPr lang="en-GB" altLang="ja-JP" sz="2400" b="1" smtClean="0">
                <a:ea typeface="MS PGothic" pitchFamily="34" charset="-128"/>
                <a:cs typeface="Times New Roman" pitchFamily="18" charset="0"/>
              </a:rPr>
              <a:t>		b) este substantiata doza de sterilizare de 25 kGy (Metoda VDmax25) sau 15 kGy (Metoda VDmax15)  </a:t>
            </a:r>
          </a:p>
          <a:p>
            <a:pPr marL="14288" indent="-14288" algn="just">
              <a:lnSpc>
                <a:spcPct val="90000"/>
              </a:lnSpc>
              <a:buFontTx/>
              <a:buNone/>
            </a:pPr>
            <a:r>
              <a:rPr lang="en-GB" altLang="ja-JP" sz="2000" b="1" smtClean="0">
                <a:ea typeface="MS PGothic" pitchFamily="34" charset="-128"/>
                <a:cs typeface="Times New Roman" pitchFamily="18" charset="0"/>
              </a:rPr>
              <a:t>In substantierea dozei de sterilizare de 25 kGy sau 15 kGy, producatorul trebuie sa detina evidente ca doza de sterilizare selectata este capabila sa atinga cerintele de sterilitate specificate</a:t>
            </a:r>
            <a:endParaRPr lang="en-GB" sz="2000" b="1" smtClean="0"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RADIATII IONIZANTE</a:t>
            </a:r>
            <a:endParaRPr lang="ro-RO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07903"/>
              </p:ext>
            </p:extLst>
          </p:nvPr>
        </p:nvGraphicFramePr>
        <p:xfrm>
          <a:off x="161308" y="1417638"/>
          <a:ext cx="7651052" cy="163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Picture" r:id="rId4" imgW="5722620" imgH="1251204" progId="Word.Picture.8">
                  <p:embed/>
                </p:oleObj>
              </mc:Choice>
              <mc:Fallback>
                <p:oleObj name="Picture" r:id="rId4" imgW="5722620" imgH="1251204" progId="Word.Picture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08" y="1417638"/>
                        <a:ext cx="7651052" cy="163292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55976" y="3199520"/>
            <a:ext cx="2832100" cy="314325"/>
          </a:xfrm>
          <a:prstGeom prst="rect">
            <a:avLst/>
          </a:prstGeom>
          <a:solidFill>
            <a:srgbClr val="769C7C"/>
          </a:solidFill>
          <a:ln w="9525">
            <a:solidFill>
              <a:srgbClr val="769C7C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E-beam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96336" y="2501470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(</a:t>
            </a:r>
            <a:r>
              <a:rPr kumimoji="0" lang="en-US" altLang="ro-RO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fotoni</a:t>
            </a:r>
            <a:r>
              <a:rPr kumimoji="0" lang="en-US" altLang="ro-RO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)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524328" y="3195459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(</a:t>
            </a:r>
            <a:r>
              <a:rPr kumimoji="0" lang="en-US" altLang="ro-RO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electroni</a:t>
            </a:r>
            <a:r>
              <a:rPr kumimoji="0" lang="en-US" altLang="ro-RO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)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80112" y="1417638"/>
            <a:ext cx="936104" cy="499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9256" y="4039670"/>
            <a:ext cx="3960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X + </a:t>
            </a:r>
            <a:r>
              <a:rPr lang="en-US" altLang="ro-RO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g </a:t>
            </a:r>
            <a:r>
              <a:rPr lang="en-US" altLang="ro-RO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(e</a:t>
            </a:r>
            <a:r>
              <a:rPr lang="en-US" altLang="ro-RO" sz="2000" b="1" baseline="30000" dirty="0" smtClean="0">
                <a:solidFill>
                  <a:schemeClr val="bg1"/>
                </a:solidFill>
                <a:latin typeface="Tahoma" panose="020B0604030504040204" pitchFamily="34" charset="0"/>
              </a:rPr>
              <a:t>-</a:t>
            </a:r>
            <a:r>
              <a:rPr lang="en-US" altLang="ro-RO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) </a:t>
            </a:r>
            <a:r>
              <a:rPr lang="en-US" altLang="ro-RO" sz="2000" b="1" dirty="0" smtClean="0">
                <a:solidFill>
                  <a:schemeClr val="bg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 X</a:t>
            </a:r>
            <a:r>
              <a:rPr lang="en-US" altLang="ro-RO" sz="2000" b="1" baseline="30000" dirty="0" smtClean="0">
                <a:solidFill>
                  <a:schemeClr val="bg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-</a:t>
            </a:r>
            <a:r>
              <a:rPr lang="en-US" altLang="ro-RO" sz="2000" b="1" dirty="0" smtClean="0">
                <a:solidFill>
                  <a:schemeClr val="bg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+ (</a:t>
            </a:r>
            <a:r>
              <a:rPr lang="en-US" altLang="ro-RO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g)+ </a:t>
            </a:r>
            <a:r>
              <a:rPr lang="en-US" altLang="ro-RO" b="1" dirty="0">
                <a:solidFill>
                  <a:schemeClr val="bg1"/>
                </a:solidFill>
                <a:latin typeface="Tahoma" panose="020B0604030504040204" pitchFamily="34" charset="0"/>
              </a:rPr>
              <a:t>(e</a:t>
            </a:r>
            <a:r>
              <a:rPr lang="en-US" altLang="ro-RO" b="1" baseline="30000" dirty="0">
                <a:solidFill>
                  <a:schemeClr val="bg1"/>
                </a:solidFill>
                <a:latin typeface="Tahoma" panose="020B0604030504040204" pitchFamily="34" charset="0"/>
              </a:rPr>
              <a:t>-</a:t>
            </a:r>
            <a:r>
              <a:rPr lang="en-US" altLang="ro-RO" b="1" dirty="0">
                <a:solidFill>
                  <a:schemeClr val="bg1"/>
                </a:solidFill>
                <a:latin typeface="Tahoma" panose="020B0604030504040204" pitchFamily="34" charset="0"/>
              </a:rPr>
              <a:t>) </a:t>
            </a:r>
            <a:r>
              <a:rPr lang="en-US" altLang="ro-RO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…..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96" y="4002245"/>
            <a:ext cx="48768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14288" indent="-14288" algn="ctr" eaLnBrk="1" hangingPunct="1">
              <a:buFontTx/>
              <a:buNone/>
            </a:pPr>
            <a:r>
              <a:rPr lang="en-US" altLang="en-US" b="1" smtClean="0"/>
              <a:t>SR EN ISO 11137-2 </a:t>
            </a:r>
          </a:p>
          <a:p>
            <a:pPr marL="14288" indent="-14288" algn="ctr" eaLnBrk="1" hangingPunct="1">
              <a:buFontTx/>
              <a:buNone/>
            </a:pPr>
            <a:r>
              <a:rPr lang="en-US" altLang="en-US" b="1" smtClean="0"/>
              <a:t>Stabilire doza sterilizare</a:t>
            </a:r>
            <a:endParaRPr lang="en-US" altLang="en-US" smtClean="0"/>
          </a:p>
          <a:p>
            <a:pPr marL="14288" indent="-14288" eaLnBrk="1" hangingPunct="1">
              <a:buFontTx/>
              <a:buNone/>
            </a:pPr>
            <a:endParaRPr lang="en-US" altLang="en-US" sz="2400" smtClean="0"/>
          </a:p>
          <a:p>
            <a:pPr marL="14288" indent="-14288" algn="just" eaLnBrk="1" hangingPunct="1">
              <a:buFontTx/>
              <a:buNone/>
            </a:pPr>
            <a:r>
              <a:rPr lang="en-US" altLang="en-US" sz="2400" b="1" i="1" u="sng" smtClean="0"/>
              <a:t>Metoda 1</a:t>
            </a:r>
          </a:p>
          <a:p>
            <a:pPr marL="14288" indent="-14288" algn="just" eaLnBrk="1" hangingPunct="1">
              <a:buFontTx/>
              <a:buNone/>
            </a:pPr>
            <a:r>
              <a:rPr lang="en-US" altLang="en-US" sz="2400" b="1" smtClean="0"/>
              <a:t>Aceasta metoda de stabilire a dozei de sterilizare depinde de verificarea experimentala a faptului ca radiorezistenta bioburdenului produsului este mai mica sau egala decat rezistenta populatiei microbiene avand o distributie standard a rezistentei (SDR)</a:t>
            </a:r>
          </a:p>
          <a:p>
            <a:pPr marL="14288" indent="-14288" algn="just" eaLnBrk="1" hangingPunct="1">
              <a:buFontTx/>
              <a:buNone/>
            </a:pPr>
            <a:endParaRPr lang="en-US" altLang="en-US" sz="2400" b="1" smtClean="0"/>
          </a:p>
          <a:p>
            <a:pPr marL="14288" indent="-14288" algn="just" eaLnBrk="1" hangingPunct="1">
              <a:buFontTx/>
              <a:buNone/>
            </a:pPr>
            <a:endParaRPr lang="en-US" altLang="en-US" sz="2400" b="1" smtClean="0"/>
          </a:p>
          <a:p>
            <a:pPr marL="14288" indent="-14288" algn="just" eaLnBrk="1" hangingPunct="1">
              <a:buFontTx/>
              <a:buNone/>
            </a:pPr>
            <a:endParaRPr lang="en-GB" sz="2400" b="1" smtClean="0"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581525"/>
            <a:ext cx="8137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14288" indent="-14288" algn="ctr" eaLnBrk="1" hangingPunct="1">
              <a:buFontTx/>
              <a:buNone/>
            </a:pPr>
            <a:r>
              <a:rPr lang="en-US" altLang="en-US" b="1" smtClean="0"/>
              <a:t>SR EN ISO 11137-2 </a:t>
            </a:r>
          </a:p>
          <a:p>
            <a:pPr marL="14288" indent="-14288" algn="ctr" eaLnBrk="1" hangingPunct="1">
              <a:buFontTx/>
              <a:buNone/>
            </a:pPr>
            <a:r>
              <a:rPr lang="en-US" altLang="en-US" b="1" smtClean="0"/>
              <a:t>Stabilire doza sterilizare</a:t>
            </a:r>
            <a:endParaRPr lang="en-US" altLang="en-US" smtClean="0"/>
          </a:p>
          <a:p>
            <a:pPr marL="14288" indent="-14288" eaLnBrk="1" hangingPunct="1">
              <a:buFontTx/>
              <a:buNone/>
            </a:pPr>
            <a:endParaRPr lang="en-US" altLang="en-US" sz="2400" smtClean="0"/>
          </a:p>
          <a:p>
            <a:pPr marL="14288" indent="-14288" algn="just" eaLnBrk="1" hangingPunct="1">
              <a:buFontTx/>
              <a:buNone/>
            </a:pPr>
            <a:r>
              <a:rPr lang="en-US" altLang="en-US" sz="2400" b="1" i="1" u="sng" smtClean="0"/>
              <a:t>Metoda 2</a:t>
            </a:r>
          </a:p>
          <a:p>
            <a:pPr marL="14288" indent="-14288" algn="just" eaLnBrk="1" hangingPunct="1">
              <a:buFontTx/>
              <a:buNone/>
            </a:pPr>
            <a:r>
              <a:rPr lang="en-US" altLang="en-US" sz="2400" b="1" smtClean="0"/>
              <a:t>Se obtin informatii privind radiorezistenta microorganismelor care exista in produs</a:t>
            </a:r>
          </a:p>
          <a:p>
            <a:pPr marL="14288" indent="-14288" algn="just" eaLnBrk="1" hangingPunct="1">
              <a:buFontTx/>
              <a:buNone/>
            </a:pPr>
            <a:r>
              <a:rPr lang="en-US" altLang="en-US" sz="2400" b="1" smtClean="0"/>
              <a:t>Metoda foloseste rezultate de la teste de sterilitate realizate pe produse iradiate intr-o serie de doze incrementale pentru estimarea dozei la care se atinge SAL 10</a:t>
            </a:r>
            <a:r>
              <a:rPr lang="en-US" altLang="en-US" sz="2400" b="1" baseline="30000" smtClean="0"/>
              <a:t>-2</a:t>
            </a:r>
            <a:r>
              <a:rPr lang="en-US" altLang="en-US" sz="2400" b="1" smtClean="0"/>
              <a:t> </a:t>
            </a:r>
          </a:p>
          <a:p>
            <a:pPr marL="14288" indent="-14288" algn="just" eaLnBrk="1" hangingPunct="1">
              <a:buFontTx/>
              <a:buNone/>
            </a:pPr>
            <a:r>
              <a:rPr lang="en-US" altLang="en-US" sz="2400" b="1" smtClean="0"/>
              <a:t>Din experimentul de doza incrementala se estimeaza D</a:t>
            </a:r>
            <a:r>
              <a:rPr lang="en-US" altLang="en-US" sz="2400" b="1" baseline="-25000" smtClean="0"/>
              <a:t>10</a:t>
            </a:r>
            <a:r>
              <a:rPr lang="en-US" altLang="en-US" sz="2400" b="1" smtClean="0"/>
              <a:t> si este folosit la extrapolarea catre valori SAL mai mici de 10</a:t>
            </a:r>
            <a:r>
              <a:rPr lang="en-US" altLang="en-US" sz="2400" b="1" baseline="30000" smtClean="0"/>
              <a:t>-2</a:t>
            </a:r>
            <a:r>
              <a:rPr lang="en-US" altLang="en-US" sz="2400" b="1" smtClean="0"/>
              <a:t> pentru a determina doza de sterilizare</a:t>
            </a:r>
            <a:endParaRPr lang="en-GB" sz="2400" b="1" smtClean="0"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14288" indent="-14288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SR EN ISO 11137-2 </a:t>
            </a:r>
          </a:p>
          <a:p>
            <a:pPr marL="14288" indent="-14288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Stabilire doza sterilizare</a:t>
            </a:r>
            <a:endParaRPr lang="en-US" altLang="en-US" smtClean="0"/>
          </a:p>
          <a:p>
            <a:pPr marL="14288" indent="-14288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marL="14288" indent="-14288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u="sng" smtClean="0"/>
              <a:t>Metoda VDmax</a:t>
            </a:r>
          </a:p>
          <a:p>
            <a:pPr marL="14288" indent="-14288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Substantiaza doza de 25 kGy sau 15 kGy ca doza de sterilizare </a:t>
            </a:r>
          </a:p>
          <a:p>
            <a:pPr marL="14288" indent="-14288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Metoda de substantiere pentru doza de sterilizare selectata este similara cu stabilirea dozei prin Metoda 1</a:t>
            </a:r>
          </a:p>
          <a:p>
            <a:pPr marL="14288" indent="-14288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In realizarea substantierii metoda verifica faptul ca bioburdenul prezent in produs inainte de sterilizare este mai putin radiorezistent decat populatia microbiana de maxima rezistenta considerata pentru obtinerea unui SAL de 10</a:t>
            </a:r>
            <a:r>
              <a:rPr lang="en-US" altLang="en-US" sz="2400" b="1" baseline="30000" smtClean="0"/>
              <a:t>-6</a:t>
            </a:r>
            <a:r>
              <a:rPr lang="en-US" altLang="en-US" sz="2400" b="1" smtClean="0"/>
              <a:t> la doza de sterilizare selectata (25 kGy sau 15 kGy)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14288" indent="-14288" algn="ctr" eaLnBrk="1" hangingPunct="1">
              <a:buFontTx/>
              <a:buNone/>
            </a:pPr>
            <a:r>
              <a:rPr lang="en-US" altLang="en-US" b="1" smtClean="0"/>
              <a:t>SR EN ISO 11137-2 </a:t>
            </a:r>
          </a:p>
          <a:p>
            <a:pPr marL="14288" indent="-14288" algn="ctr" eaLnBrk="1" hangingPunct="1">
              <a:buFontTx/>
              <a:buNone/>
            </a:pPr>
            <a:r>
              <a:rPr lang="en-US" altLang="en-US" b="1" smtClean="0"/>
              <a:t>Audit doza sterilizare</a:t>
            </a:r>
            <a:endParaRPr lang="en-US" altLang="en-US" smtClean="0"/>
          </a:p>
          <a:p>
            <a:pPr marL="14288" indent="-14288" eaLnBrk="1" hangingPunct="1">
              <a:buFontTx/>
              <a:buNone/>
            </a:pPr>
            <a:endParaRPr lang="en-US" altLang="en-US" sz="2400" smtClean="0"/>
          </a:p>
          <a:p>
            <a:pPr marL="14288" indent="-14288" eaLnBrk="1" hangingPunct="1">
              <a:buFontTx/>
              <a:buNone/>
            </a:pPr>
            <a:r>
              <a:rPr lang="en-US" altLang="en-US" sz="2400" b="1" smtClean="0"/>
              <a:t>Confirma continuitatea pretabilitatii dozei de sterilizare</a:t>
            </a:r>
          </a:p>
          <a:p>
            <a:pPr marL="14288" indent="-14288" eaLnBrk="1" hangingPunct="1">
              <a:buFontTx/>
              <a:buNone/>
            </a:pPr>
            <a:endParaRPr lang="en-US" altLang="en-US" sz="2400" b="1" smtClean="0"/>
          </a:p>
          <a:p>
            <a:pPr marL="14288" indent="-14288" algn="just" eaLnBrk="1" hangingPunct="1">
              <a:buFontTx/>
              <a:buNone/>
            </a:pPr>
            <a:r>
              <a:rPr lang="en-US" altLang="en-US" sz="2400" b="1" smtClean="0"/>
              <a:t>Frecventa auditurilor dozei de sterilizare variaza: la 3 luni, la 6 luni sau la 12 luni </a:t>
            </a:r>
          </a:p>
          <a:p>
            <a:pPr marL="14288" indent="-14288" eaLnBrk="1" hangingPunct="1">
              <a:buFontTx/>
              <a:buNone/>
            </a:pPr>
            <a:endParaRPr lang="en-US" altLang="en-US" sz="2400" b="1" smtClean="0"/>
          </a:p>
          <a:p>
            <a:pPr marL="14288" indent="-14288" algn="just" eaLnBrk="1" hangingPunct="1">
              <a:buFontTx/>
              <a:buNone/>
            </a:pPr>
            <a:r>
              <a:rPr lang="en-US" altLang="en-US" sz="2400" b="1" smtClean="0"/>
              <a:t>In conjunctie cu auditurile dozei de sterilizare se realizeaza un raport privind controalele de mediu si de productie impreuna cu determinarile de bioburden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effectLst/>
              </a:rPr>
              <a:t>Validarea</a:t>
            </a:r>
            <a:r>
              <a:rPr lang="en-US" sz="3600" dirty="0">
                <a:effectLst/>
              </a:rPr>
              <a:t> </a:t>
            </a:r>
            <a:r>
              <a:rPr lang="en-US" sz="3600" dirty="0" err="1" smtClean="0">
                <a:effectLst/>
              </a:rPr>
              <a:t>sterilizarii</a:t>
            </a:r>
            <a:r>
              <a:rPr lang="en-US" sz="3600" dirty="0" smtClean="0">
                <a:effectLst/>
              </a:rPr>
              <a:t> – </a:t>
            </a:r>
            <a:r>
              <a:rPr lang="ro-RO" sz="3600" dirty="0"/>
              <a:t>3AQ4a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  <a:solidFill>
            <a:schemeClr val="tx1"/>
          </a:solidFill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en-GB" sz="2900" dirty="0">
                <a:solidFill>
                  <a:schemeClr val="bg1"/>
                </a:solidFill>
              </a:rPr>
              <a:t>(</a:t>
            </a:r>
            <a:r>
              <a:rPr lang="en-US" sz="2900" b="1" dirty="0" smtClean="0">
                <a:solidFill>
                  <a:schemeClr val="bg1"/>
                </a:solidFill>
              </a:rPr>
              <a:t>The </a:t>
            </a:r>
            <a:r>
              <a:rPr lang="en-US" sz="2900" b="1" dirty="0">
                <a:solidFill>
                  <a:schemeClr val="bg1"/>
                </a:solidFill>
              </a:rPr>
              <a:t>use of </a:t>
            </a:r>
            <a:r>
              <a:rPr lang="en-US" sz="2900" b="1" dirty="0" err="1">
                <a:solidFill>
                  <a:schemeClr val="bg1"/>
                </a:solidFill>
              </a:rPr>
              <a:t>Ionising</a:t>
            </a:r>
            <a:r>
              <a:rPr lang="en-US" sz="2900" b="1" dirty="0">
                <a:solidFill>
                  <a:schemeClr val="bg1"/>
                </a:solidFill>
              </a:rPr>
              <a:t> Radiation in the Manufacture </a:t>
            </a:r>
            <a:r>
              <a:rPr lang="en-US" sz="2900" b="1" dirty="0" smtClean="0">
                <a:solidFill>
                  <a:schemeClr val="bg1"/>
                </a:solidFill>
              </a:rPr>
              <a:t>of </a:t>
            </a:r>
            <a:r>
              <a:rPr lang="ro-RO" sz="2900" b="1" dirty="0" smtClean="0">
                <a:solidFill>
                  <a:schemeClr val="bg1"/>
                </a:solidFill>
              </a:rPr>
              <a:t>Medicinal Products</a:t>
            </a:r>
            <a:r>
              <a:rPr lang="en-US" sz="2900" b="1" dirty="0" smtClean="0">
                <a:solidFill>
                  <a:schemeClr val="bg1"/>
                </a:solidFill>
              </a:rPr>
              <a:t>)</a:t>
            </a:r>
            <a:r>
              <a:rPr lang="en-GB" sz="2900" dirty="0" smtClean="0">
                <a:solidFill>
                  <a:schemeClr val="bg1"/>
                </a:solidFill>
              </a:rPr>
              <a:t>			</a:t>
            </a:r>
          </a:p>
          <a:p>
            <a:pPr>
              <a:spcBef>
                <a:spcPts val="0"/>
              </a:spcBef>
            </a:pPr>
            <a:r>
              <a:rPr lang="en-US" sz="2900" b="1" dirty="0" smtClean="0">
                <a:solidFill>
                  <a:schemeClr val="bg1"/>
                </a:solidFill>
              </a:rPr>
              <a:t>“4.2 </a:t>
            </a:r>
            <a:r>
              <a:rPr lang="en-US" sz="2900" b="1" dirty="0">
                <a:solidFill>
                  <a:schemeClr val="bg1"/>
                </a:solidFill>
              </a:rPr>
              <a:t>Validation with regard to the purpose of </a:t>
            </a:r>
            <a:r>
              <a:rPr lang="en-US" sz="2900" b="1" dirty="0" smtClean="0">
                <a:solidFill>
                  <a:schemeClr val="bg1"/>
                </a:solidFill>
              </a:rPr>
              <a:t>irradiation”</a:t>
            </a:r>
            <a:endParaRPr lang="en-US" sz="2000" b="1" dirty="0">
              <a:solidFill>
                <a:schemeClr val="bg1"/>
              </a:solidFill>
            </a:endParaRPr>
          </a:p>
          <a:p>
            <a:pPr marL="137160" indent="0">
              <a:spcBef>
                <a:spcPts val="0"/>
              </a:spcBef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)  … information </a:t>
            </a:r>
            <a:r>
              <a:rPr lang="en-US" sz="3200" dirty="0">
                <a:solidFill>
                  <a:schemeClr val="bg1"/>
                </a:solidFill>
              </a:rPr>
              <a:t>on </a:t>
            </a:r>
            <a:r>
              <a:rPr lang="en-US" sz="3200" b="1" dirty="0">
                <a:solidFill>
                  <a:schemeClr val="bg1"/>
                </a:solidFill>
              </a:rPr>
              <a:t>the bioburden of the product before </a:t>
            </a:r>
            <a:r>
              <a:rPr lang="en-US" sz="3200" b="1" dirty="0" smtClean="0">
                <a:solidFill>
                  <a:schemeClr val="bg1"/>
                </a:solidFill>
              </a:rPr>
              <a:t>irradiation </a:t>
            </a:r>
            <a:r>
              <a:rPr lang="en-US" sz="3200" dirty="0" smtClean="0">
                <a:solidFill>
                  <a:schemeClr val="bg1"/>
                </a:solidFill>
              </a:rPr>
              <a:t>should </a:t>
            </a:r>
            <a:r>
              <a:rPr lang="en-US" sz="3200" dirty="0">
                <a:solidFill>
                  <a:schemeClr val="bg1"/>
                </a:solidFill>
              </a:rPr>
              <a:t>be given with data from several batches to show the usual bioburden levels </a:t>
            </a:r>
            <a:r>
              <a:rPr lang="en-US" sz="3200" dirty="0" smtClean="0">
                <a:solidFill>
                  <a:schemeClr val="bg1"/>
                </a:solidFill>
              </a:rPr>
              <a:t>and types </a:t>
            </a:r>
            <a:r>
              <a:rPr lang="en-US" sz="3200" dirty="0">
                <a:solidFill>
                  <a:schemeClr val="bg1"/>
                </a:solidFill>
              </a:rPr>
              <a:t>of organisms usually present;</a:t>
            </a:r>
          </a:p>
          <a:p>
            <a:pPr marL="13716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b) data on the </a:t>
            </a:r>
            <a:r>
              <a:rPr lang="en-US" sz="3200" b="1" dirty="0">
                <a:solidFill>
                  <a:schemeClr val="bg1"/>
                </a:solidFill>
              </a:rPr>
              <a:t>reduction of bioburden during the irradiation </a:t>
            </a:r>
            <a:r>
              <a:rPr lang="en-US" sz="3200" dirty="0">
                <a:solidFill>
                  <a:schemeClr val="bg1"/>
                </a:solidFill>
              </a:rPr>
              <a:t>with different </a:t>
            </a:r>
            <a:r>
              <a:rPr lang="en-US" sz="3200" dirty="0" smtClean="0">
                <a:solidFill>
                  <a:schemeClr val="bg1"/>
                </a:solidFill>
              </a:rPr>
              <a:t>doses, including </a:t>
            </a:r>
            <a:r>
              <a:rPr lang="en-US" sz="3200" dirty="0">
                <a:solidFill>
                  <a:schemeClr val="bg1"/>
                </a:solidFill>
              </a:rPr>
              <a:t>the minimum dose, should be given for at least 2 batches;</a:t>
            </a:r>
          </a:p>
          <a:p>
            <a:pPr marL="13716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c ) </a:t>
            </a:r>
            <a:r>
              <a:rPr lang="en-US" sz="3200" b="1" dirty="0">
                <a:solidFill>
                  <a:schemeClr val="bg1"/>
                </a:solidFill>
              </a:rPr>
              <a:t>an inactivation curve</a:t>
            </a:r>
            <a:r>
              <a:rPr lang="en-US" sz="3200" dirty="0">
                <a:solidFill>
                  <a:schemeClr val="bg1"/>
                </a:solidFill>
              </a:rPr>
              <a:t> derived from the above data should be submitted. If the </a:t>
            </a:r>
            <a:r>
              <a:rPr lang="en-US" sz="3200" dirty="0" smtClean="0">
                <a:solidFill>
                  <a:schemeClr val="bg1"/>
                </a:solidFill>
              </a:rPr>
              <a:t>test specimen </a:t>
            </a:r>
            <a:r>
              <a:rPr lang="en-US" sz="3200" dirty="0">
                <a:solidFill>
                  <a:schemeClr val="bg1"/>
                </a:solidFill>
              </a:rPr>
              <a:t>itself has a low bioburden, it should be artificially contaminated </a:t>
            </a:r>
            <a:r>
              <a:rPr lang="en-US" sz="3200" dirty="0" smtClean="0">
                <a:solidFill>
                  <a:schemeClr val="bg1"/>
                </a:solidFill>
              </a:rPr>
              <a:t>with &gt; </a:t>
            </a:r>
            <a:r>
              <a:rPr lang="en-US" sz="3200" dirty="0">
                <a:solidFill>
                  <a:schemeClr val="bg1"/>
                </a:solidFill>
              </a:rPr>
              <a:t>10</a:t>
            </a:r>
            <a:r>
              <a:rPr lang="en-US" sz="3200" baseline="30000" dirty="0">
                <a:solidFill>
                  <a:schemeClr val="bg1"/>
                </a:solidFill>
              </a:rPr>
              <a:t>7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cfu</a:t>
            </a:r>
            <a:r>
              <a:rPr lang="en-US" sz="3200" dirty="0" smtClean="0">
                <a:solidFill>
                  <a:schemeClr val="bg1"/>
                </a:solidFill>
              </a:rPr>
              <a:t>/single unit </a:t>
            </a:r>
            <a:r>
              <a:rPr lang="en-US" sz="3200" dirty="0">
                <a:solidFill>
                  <a:schemeClr val="bg1"/>
                </a:solidFill>
              </a:rPr>
              <a:t>preferably with a microorganism originally occurring in </a:t>
            </a:r>
            <a:r>
              <a:rPr lang="en-US" sz="3200" dirty="0" smtClean="0">
                <a:solidFill>
                  <a:schemeClr val="bg1"/>
                </a:solidFill>
              </a:rPr>
              <a:t>the product </a:t>
            </a:r>
            <a:r>
              <a:rPr lang="en-US" sz="3200" dirty="0">
                <a:solidFill>
                  <a:schemeClr val="bg1"/>
                </a:solidFill>
              </a:rPr>
              <a:t>and with a minimum D-Value of 3 </a:t>
            </a:r>
            <a:r>
              <a:rPr lang="en-US" sz="3200" dirty="0" err="1">
                <a:solidFill>
                  <a:schemeClr val="bg1"/>
                </a:solidFill>
              </a:rPr>
              <a:t>kGy</a:t>
            </a:r>
            <a:r>
              <a:rPr lang="en-US" sz="3200" dirty="0">
                <a:solidFill>
                  <a:schemeClr val="bg1"/>
                </a:solidFill>
              </a:rPr>
              <a:t>;</a:t>
            </a:r>
          </a:p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</a:t>
            </a:r>
            <a:r>
              <a:rPr lang="en-US" sz="3200" dirty="0">
                <a:solidFill>
                  <a:schemeClr val="bg1"/>
                </a:solidFill>
              </a:rPr>
              <a:t>) the </a:t>
            </a:r>
            <a:r>
              <a:rPr lang="en-US" sz="3200" b="1" dirty="0">
                <a:solidFill>
                  <a:schemeClr val="bg1"/>
                </a:solidFill>
              </a:rPr>
              <a:t>bioburden limit on the product prior to irradiation </a:t>
            </a:r>
            <a:r>
              <a:rPr lang="en-US" sz="3200" dirty="0">
                <a:solidFill>
                  <a:schemeClr val="bg1"/>
                </a:solidFill>
              </a:rPr>
              <a:t>should be based on data </a:t>
            </a:r>
            <a:r>
              <a:rPr lang="en-US" sz="3200" dirty="0" smtClean="0">
                <a:solidFill>
                  <a:schemeClr val="bg1"/>
                </a:solidFill>
              </a:rPr>
              <a:t>derived </a:t>
            </a:r>
            <a:r>
              <a:rPr lang="ro-RO" sz="3200" dirty="0" smtClean="0">
                <a:solidFill>
                  <a:schemeClr val="bg1"/>
                </a:solidFill>
              </a:rPr>
              <a:t>from </a:t>
            </a:r>
            <a:r>
              <a:rPr lang="ro-RO" sz="3200" dirty="0">
                <a:solidFill>
                  <a:schemeClr val="bg1"/>
                </a:solidFill>
              </a:rPr>
              <a:t>a) – c).</a:t>
            </a:r>
          </a:p>
          <a:p>
            <a:pPr marL="13716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In other cases, experimental results should show that the purpose of irradiation has </a:t>
            </a:r>
            <a:r>
              <a:rPr lang="en-US" sz="3200" dirty="0" smtClean="0">
                <a:solidFill>
                  <a:schemeClr val="bg1"/>
                </a:solidFill>
              </a:rPr>
              <a:t>been </a:t>
            </a:r>
            <a:r>
              <a:rPr lang="ro-RO" sz="3200" dirty="0" smtClean="0">
                <a:solidFill>
                  <a:schemeClr val="bg1"/>
                </a:solidFill>
              </a:rPr>
              <a:t>achieved</a:t>
            </a:r>
            <a:r>
              <a:rPr lang="ro-RO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effectLst/>
              </a:rPr>
              <a:t>Validarea</a:t>
            </a:r>
            <a:r>
              <a:rPr lang="en-US" sz="3600" dirty="0">
                <a:effectLst/>
              </a:rPr>
              <a:t> </a:t>
            </a:r>
            <a:r>
              <a:rPr lang="en-US" sz="3600" dirty="0" err="1" smtClean="0">
                <a:effectLst/>
              </a:rPr>
              <a:t>sterilizarii</a:t>
            </a:r>
            <a:r>
              <a:rPr lang="en-US" sz="3600" dirty="0" smtClean="0">
                <a:effectLst/>
              </a:rPr>
              <a:t> – </a:t>
            </a:r>
            <a:r>
              <a:rPr lang="ro-RO" sz="3600" dirty="0"/>
              <a:t>3AQ4a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0406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bg1"/>
                </a:solidFill>
              </a:rPr>
              <a:t>“4.3 </a:t>
            </a:r>
            <a:r>
              <a:rPr lang="en-US" sz="1800" b="1" dirty="0">
                <a:solidFill>
                  <a:schemeClr val="bg1"/>
                </a:solidFill>
              </a:rPr>
              <a:t>Validation with regard to the quality of the </a:t>
            </a:r>
            <a:r>
              <a:rPr lang="en-US" sz="1800" b="1" dirty="0" smtClean="0">
                <a:solidFill>
                  <a:schemeClr val="bg1"/>
                </a:solidFill>
              </a:rPr>
              <a:t>product”</a:t>
            </a:r>
            <a:endParaRPr lang="en-US" sz="1800" b="1" dirty="0">
              <a:solidFill>
                <a:schemeClr val="bg1"/>
              </a:solidFill>
            </a:endParaRPr>
          </a:p>
          <a:p>
            <a:pPr marL="13716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a) Information should be given about any qualitative and </a:t>
            </a:r>
            <a:r>
              <a:rPr lang="en-US" sz="2000" b="1" dirty="0">
                <a:solidFill>
                  <a:schemeClr val="bg1"/>
                </a:solidFill>
              </a:rPr>
              <a:t>quantitative changes in </a:t>
            </a:r>
            <a:r>
              <a:rPr lang="en-US" sz="2000" b="1" dirty="0" smtClean="0">
                <a:solidFill>
                  <a:schemeClr val="bg1"/>
                </a:solidFill>
              </a:rPr>
              <a:t>the product</a:t>
            </a:r>
            <a:r>
              <a:rPr lang="en-US" sz="2000" b="1" dirty="0">
                <a:solidFill>
                  <a:schemeClr val="bg1"/>
                </a:solidFill>
              </a:rPr>
              <a:t>, including its packaging</a:t>
            </a:r>
            <a:r>
              <a:rPr lang="en-US" sz="2000" dirty="0">
                <a:solidFill>
                  <a:schemeClr val="bg1"/>
                </a:solidFill>
              </a:rPr>
              <a:t>, as a result of irradiation;</a:t>
            </a:r>
          </a:p>
          <a:p>
            <a:pPr marL="13716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Note: Methods used for quantitative determinations should be validated </a:t>
            </a:r>
            <a:r>
              <a:rPr lang="en-US" sz="1600" dirty="0" smtClean="0">
                <a:solidFill>
                  <a:schemeClr val="bg1"/>
                </a:solidFill>
              </a:rPr>
              <a:t>in accordance </a:t>
            </a:r>
            <a:r>
              <a:rPr lang="en-US" sz="1600" dirty="0">
                <a:solidFill>
                  <a:schemeClr val="bg1"/>
                </a:solidFill>
              </a:rPr>
              <a:t>with the note for guidance </a:t>
            </a:r>
            <a:r>
              <a:rPr lang="en-US" sz="1600" i="1" dirty="0">
                <a:solidFill>
                  <a:schemeClr val="bg1"/>
                </a:solidFill>
              </a:rPr>
              <a:t>Validation of Analytical </a:t>
            </a:r>
            <a:r>
              <a:rPr lang="en-US" sz="1600" i="1" dirty="0" smtClean="0">
                <a:solidFill>
                  <a:schemeClr val="bg1"/>
                </a:solidFill>
              </a:rPr>
              <a:t>Procedures:</a:t>
            </a:r>
            <a:r>
              <a:rPr lang="ro-RO" sz="1600" i="1" dirty="0" smtClean="0">
                <a:solidFill>
                  <a:schemeClr val="bg1"/>
                </a:solidFill>
              </a:rPr>
              <a:t>Methodology</a:t>
            </a:r>
            <a:r>
              <a:rPr lang="ro-RO" sz="1600" dirty="0">
                <a:solidFill>
                  <a:schemeClr val="bg1"/>
                </a:solidFill>
              </a:rPr>
              <a:t>.</a:t>
            </a:r>
          </a:p>
          <a:p>
            <a:pPr marL="13716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b) Information should be given about the formation of </a:t>
            </a:r>
            <a:r>
              <a:rPr lang="en-US" sz="2000" b="1" dirty="0">
                <a:solidFill>
                  <a:schemeClr val="bg1"/>
                </a:solidFill>
              </a:rPr>
              <a:t>radiolysis products or </a:t>
            </a:r>
            <a:r>
              <a:rPr lang="en-US" sz="2000" b="1" dirty="0" smtClean="0">
                <a:solidFill>
                  <a:schemeClr val="bg1"/>
                </a:solidFill>
              </a:rPr>
              <a:t>other degradation </a:t>
            </a:r>
            <a:r>
              <a:rPr lang="en-US" sz="2000" b="1" dirty="0">
                <a:solidFill>
                  <a:schemeClr val="bg1"/>
                </a:solidFill>
              </a:rPr>
              <a:t>or interaction products.</a:t>
            </a:r>
            <a:r>
              <a:rPr lang="en-US" sz="2000" dirty="0">
                <a:solidFill>
                  <a:schemeClr val="bg1"/>
                </a:solidFill>
              </a:rPr>
              <a:t> Whenever possible, the radiolysis products </a:t>
            </a:r>
            <a:r>
              <a:rPr lang="en-US" sz="2000" dirty="0" smtClean="0">
                <a:solidFill>
                  <a:schemeClr val="bg1"/>
                </a:solidFill>
              </a:rPr>
              <a:t>should </a:t>
            </a:r>
            <a:r>
              <a:rPr lang="ro-RO" sz="2000" dirty="0" smtClean="0">
                <a:solidFill>
                  <a:schemeClr val="bg1"/>
                </a:solidFill>
              </a:rPr>
              <a:t>be </a:t>
            </a:r>
            <a:r>
              <a:rPr lang="ro-RO" sz="2000" dirty="0">
                <a:solidFill>
                  <a:schemeClr val="bg1"/>
                </a:solidFill>
              </a:rPr>
              <a:t>identified;</a:t>
            </a:r>
          </a:p>
          <a:p>
            <a:pPr marL="13716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c ) the results of the </a:t>
            </a:r>
            <a:r>
              <a:rPr lang="en-US" sz="2000" b="1" dirty="0">
                <a:solidFill>
                  <a:schemeClr val="bg1"/>
                </a:solidFill>
              </a:rPr>
              <a:t>studies carried out with high doses of radiation </a:t>
            </a:r>
            <a:r>
              <a:rPr lang="en-US" sz="2000" dirty="0">
                <a:solidFill>
                  <a:schemeClr val="bg1"/>
                </a:solidFill>
              </a:rPr>
              <a:t>to determine </a:t>
            </a:r>
            <a:r>
              <a:rPr lang="en-US" sz="2000" dirty="0" smtClean="0">
                <a:solidFill>
                  <a:schemeClr val="bg1"/>
                </a:solidFill>
              </a:rPr>
              <a:t>the maximum </a:t>
            </a:r>
            <a:r>
              <a:rPr lang="en-US" sz="2000" dirty="0">
                <a:solidFill>
                  <a:schemeClr val="bg1"/>
                </a:solidFill>
              </a:rPr>
              <a:t>dose should be given;</a:t>
            </a:r>
          </a:p>
          <a:p>
            <a:pPr marL="13716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d) as assessment of the significance of any observed changes should be </a:t>
            </a:r>
            <a:r>
              <a:rPr lang="en-US" sz="2000" dirty="0" smtClean="0">
                <a:solidFill>
                  <a:schemeClr val="bg1"/>
                </a:solidFill>
              </a:rPr>
              <a:t>included;</a:t>
            </a:r>
          </a:p>
          <a:p>
            <a:pPr marL="13716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</a:t>
            </a:r>
            <a:r>
              <a:rPr lang="en-US" sz="2000" dirty="0">
                <a:solidFill>
                  <a:schemeClr val="bg1"/>
                </a:solidFill>
              </a:rPr>
              <a:t>) information should be given about the effect of irradiation on the stability of the </a:t>
            </a:r>
            <a:r>
              <a:rPr lang="en-US" sz="2000" dirty="0" smtClean="0">
                <a:solidFill>
                  <a:schemeClr val="bg1"/>
                </a:solidFill>
              </a:rPr>
              <a:t>product and </a:t>
            </a:r>
            <a:r>
              <a:rPr lang="en-US" sz="2000" dirty="0">
                <a:solidFill>
                  <a:schemeClr val="bg1"/>
                </a:solidFill>
              </a:rPr>
              <a:t>therefore </a:t>
            </a:r>
            <a:r>
              <a:rPr lang="en-US" sz="2000" b="1" dirty="0">
                <a:solidFill>
                  <a:schemeClr val="bg1"/>
                </a:solidFill>
              </a:rPr>
              <a:t>stability studies should be performed on products which have received </a:t>
            </a:r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ro-RO" sz="2000" b="1" dirty="0" smtClean="0">
                <a:solidFill>
                  <a:schemeClr val="bg1"/>
                </a:solidFill>
              </a:rPr>
              <a:t>maximum </a:t>
            </a:r>
            <a:r>
              <a:rPr lang="ro-RO" sz="2000" b="1" dirty="0">
                <a:solidFill>
                  <a:schemeClr val="bg1"/>
                </a:solidFill>
              </a:rPr>
              <a:t>absorbed dose</a:t>
            </a:r>
            <a:r>
              <a:rPr lang="ro-RO" sz="2000" dirty="0">
                <a:solidFill>
                  <a:schemeClr val="bg1"/>
                </a:solidFill>
              </a:rPr>
              <a:t>.</a:t>
            </a:r>
          </a:p>
          <a:p>
            <a:pPr marL="13716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Note: The relevance of any changes in the product induced by irradiation </a:t>
            </a:r>
            <a:r>
              <a:rPr lang="en-US" sz="1600" dirty="0" smtClean="0">
                <a:solidFill>
                  <a:schemeClr val="bg1"/>
                </a:solidFill>
              </a:rPr>
              <a:t>as regards </a:t>
            </a:r>
            <a:r>
              <a:rPr lang="en-US" sz="1600" dirty="0">
                <a:solidFill>
                  <a:schemeClr val="bg1"/>
                </a:solidFill>
              </a:rPr>
              <a:t>quality of the product as well as health and safety of the patient should </a:t>
            </a:r>
            <a:r>
              <a:rPr lang="en-US" sz="1600" dirty="0" smtClean="0">
                <a:solidFill>
                  <a:schemeClr val="bg1"/>
                </a:solidFill>
              </a:rPr>
              <a:t>be discussed</a:t>
            </a:r>
            <a:r>
              <a:rPr lang="en-US" sz="1600" dirty="0">
                <a:solidFill>
                  <a:schemeClr val="bg1"/>
                </a:solidFill>
              </a:rPr>
              <a:t>. The toxicological risks caused by products of irradiation (see section 3.3.b</a:t>
            </a:r>
            <a:r>
              <a:rPr lang="en-US" sz="1600" dirty="0" smtClean="0">
                <a:solidFill>
                  <a:schemeClr val="bg1"/>
                </a:solidFill>
              </a:rPr>
              <a:t>) should </a:t>
            </a:r>
            <a:r>
              <a:rPr lang="en-US" sz="1600" dirty="0">
                <a:solidFill>
                  <a:schemeClr val="bg1"/>
                </a:solidFill>
              </a:rPr>
              <a:t>be evaluated. Safety of the irradiated product for the patient should be </a:t>
            </a:r>
            <a:r>
              <a:rPr lang="en-US" sz="1600" dirty="0" smtClean="0">
                <a:solidFill>
                  <a:schemeClr val="bg1"/>
                </a:solidFill>
              </a:rPr>
              <a:t>discussed </a:t>
            </a:r>
            <a:r>
              <a:rPr lang="ro-RO" sz="1600" dirty="0" smtClean="0">
                <a:solidFill>
                  <a:schemeClr val="bg1"/>
                </a:solidFill>
              </a:rPr>
              <a:t>in </a:t>
            </a:r>
            <a:r>
              <a:rPr lang="ro-RO" sz="1600" dirty="0">
                <a:solidFill>
                  <a:schemeClr val="bg1"/>
                </a:solidFill>
              </a:rPr>
              <a:t>the expert report.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589240"/>
            <a:ext cx="8229600" cy="1008152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VA MULTUMESC  PENTRU ATENTIE</a:t>
            </a:r>
            <a:endParaRPr lang="en-US" dirty="0"/>
          </a:p>
        </p:txBody>
      </p:sp>
      <p:pic>
        <p:nvPicPr>
          <p:cNvPr id="4" name="Picture 15" descr="Poto1 IRA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764704"/>
            <a:ext cx="5184576" cy="468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RADIATII IONIZANTE</a:t>
            </a:r>
            <a:endParaRPr lang="ro-RO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648" y="1396534"/>
            <a:ext cx="6192688" cy="2999909"/>
            <a:chOff x="1535" y="4662"/>
            <a:chExt cx="10060" cy="4808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535" y="4887"/>
              <a:ext cx="9951" cy="4583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FFCC"/>
              </a:extrusionClr>
              <a:contourClr>
                <a:srgbClr val="CCFFCC"/>
              </a:contour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o-RO" altLang="ro-RO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44" y="4662"/>
              <a:ext cx="9851" cy="4717"/>
              <a:chOff x="720" y="1322"/>
              <a:chExt cx="4522" cy="2240"/>
            </a:xfrm>
          </p:grpSpPr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>
                <a:off x="720" y="2016"/>
                <a:ext cx="624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400"/>
              </a:p>
            </p:txBody>
          </p:sp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1344" y="2016"/>
                <a:ext cx="3363" cy="107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400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 flipV="1">
                <a:off x="2452" y="1698"/>
                <a:ext cx="2245" cy="1361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400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H="1">
                <a:off x="2180" y="1737"/>
                <a:ext cx="254" cy="1024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400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V="1">
                <a:off x="2193" y="2473"/>
                <a:ext cx="1145" cy="247"/>
              </a:xfrm>
              <a:prstGeom prst="line">
                <a:avLst/>
              </a:prstGeom>
              <a:noFill/>
              <a:ln w="19050" cap="rnd">
                <a:solidFill>
                  <a:srgbClr val="CC33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400"/>
              </a:p>
            </p:txBody>
          </p:sp>
          <p:grpSp>
            <p:nvGrpSpPr>
              <p:cNvPr id="23" name="Group 10"/>
              <p:cNvGrpSpPr>
                <a:grpSpLocks/>
              </p:cNvGrpSpPr>
              <p:nvPr/>
            </p:nvGrpSpPr>
            <p:grpSpPr bwMode="auto">
              <a:xfrm>
                <a:off x="1344" y="1326"/>
                <a:ext cx="824" cy="690"/>
                <a:chOff x="1344" y="1326"/>
                <a:chExt cx="824" cy="690"/>
              </a:xfrm>
            </p:grpSpPr>
            <p:sp>
              <p:nvSpPr>
                <p:cNvPr id="82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344" y="1776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2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2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920" y="13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23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1845" y="132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4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703" y="1682"/>
                  <a:ext cx="322" cy="119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49" name="Line 16"/>
                <p:cNvSpPr>
                  <a:spLocks noChangeShapeType="1"/>
                </p:cNvSpPr>
                <p:nvPr/>
              </p:nvSpPr>
              <p:spPr bwMode="auto">
                <a:xfrm>
                  <a:off x="2000" y="1677"/>
                  <a:ext cx="166" cy="118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5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5" y="1578"/>
                  <a:ext cx="129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5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121" y="1510"/>
                  <a:ext cx="47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</p:grp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2821" y="2469"/>
                <a:ext cx="483" cy="695"/>
              </a:xfrm>
              <a:prstGeom prst="line">
                <a:avLst/>
              </a:prstGeom>
              <a:noFill/>
              <a:ln w="19050" cap="rnd">
                <a:solidFill>
                  <a:srgbClr val="CC33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40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H="1">
                <a:off x="2350" y="3123"/>
                <a:ext cx="502" cy="146"/>
              </a:xfrm>
              <a:prstGeom prst="line">
                <a:avLst/>
              </a:prstGeom>
              <a:noFill/>
              <a:ln w="19050" cap="rnd">
                <a:solidFill>
                  <a:srgbClr val="CC33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400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V="1">
                <a:off x="2381" y="1829"/>
                <a:ext cx="1025" cy="1436"/>
              </a:xfrm>
              <a:prstGeom prst="line">
                <a:avLst/>
              </a:prstGeom>
              <a:noFill/>
              <a:ln w="19050" cap="rnd">
                <a:solidFill>
                  <a:srgbClr val="CC33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400"/>
              </a:p>
            </p:txBody>
          </p:sp>
          <p:grpSp>
            <p:nvGrpSpPr>
              <p:cNvPr id="27" name="Group 22"/>
              <p:cNvGrpSpPr>
                <a:grpSpLocks/>
              </p:cNvGrpSpPr>
              <p:nvPr/>
            </p:nvGrpSpPr>
            <p:grpSpPr bwMode="auto">
              <a:xfrm rot="10445782">
                <a:off x="1859" y="2748"/>
                <a:ext cx="339" cy="470"/>
                <a:chOff x="1344" y="1326"/>
                <a:chExt cx="824" cy="690"/>
              </a:xfrm>
            </p:grpSpPr>
            <p:sp>
              <p:nvSpPr>
                <p:cNvPr id="821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344" y="1776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1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1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920" y="13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15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1845" y="132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16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703" y="1682"/>
                  <a:ext cx="322" cy="119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17" name="Line 28"/>
                <p:cNvSpPr>
                  <a:spLocks noChangeShapeType="1"/>
                </p:cNvSpPr>
                <p:nvPr/>
              </p:nvSpPr>
              <p:spPr bwMode="auto">
                <a:xfrm>
                  <a:off x="2000" y="1677"/>
                  <a:ext cx="166" cy="118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1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025" y="1578"/>
                  <a:ext cx="129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1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121" y="1510"/>
                  <a:ext cx="47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</p:grpSp>
          <p:grpSp>
            <p:nvGrpSpPr>
              <p:cNvPr id="28" name="Group 31"/>
              <p:cNvGrpSpPr>
                <a:grpSpLocks/>
              </p:cNvGrpSpPr>
              <p:nvPr/>
            </p:nvGrpSpPr>
            <p:grpSpPr bwMode="auto">
              <a:xfrm rot="-394779">
                <a:off x="3365" y="1381"/>
                <a:ext cx="339" cy="470"/>
                <a:chOff x="1344" y="1326"/>
                <a:chExt cx="824" cy="690"/>
              </a:xfrm>
            </p:grpSpPr>
            <p:sp>
              <p:nvSpPr>
                <p:cNvPr id="820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344" y="1776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0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0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920" y="13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07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1845" y="132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0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703" y="1682"/>
                  <a:ext cx="322" cy="119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09" name="Line 37"/>
                <p:cNvSpPr>
                  <a:spLocks noChangeShapeType="1"/>
                </p:cNvSpPr>
                <p:nvPr/>
              </p:nvSpPr>
              <p:spPr bwMode="auto">
                <a:xfrm>
                  <a:off x="2000" y="1677"/>
                  <a:ext cx="166" cy="118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1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025" y="1578"/>
                  <a:ext cx="129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1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121" y="1510"/>
                  <a:ext cx="47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</p:grpSp>
          <p:grpSp>
            <p:nvGrpSpPr>
              <p:cNvPr id="29" name="Group 40"/>
              <p:cNvGrpSpPr>
                <a:grpSpLocks/>
              </p:cNvGrpSpPr>
              <p:nvPr/>
            </p:nvGrpSpPr>
            <p:grpSpPr bwMode="auto">
              <a:xfrm rot="3932444">
                <a:off x="4837" y="2899"/>
                <a:ext cx="339" cy="470"/>
                <a:chOff x="1344" y="1326"/>
                <a:chExt cx="824" cy="690"/>
              </a:xfrm>
            </p:grpSpPr>
            <p:sp>
              <p:nvSpPr>
                <p:cNvPr id="819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344" y="1776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19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19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920" y="13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198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1845" y="132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00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703" y="1682"/>
                  <a:ext cx="322" cy="119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01" name="Line 46"/>
                <p:cNvSpPr>
                  <a:spLocks noChangeShapeType="1"/>
                </p:cNvSpPr>
                <p:nvPr/>
              </p:nvSpPr>
              <p:spPr bwMode="auto">
                <a:xfrm>
                  <a:off x="2000" y="1677"/>
                  <a:ext cx="166" cy="118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0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025" y="1578"/>
                  <a:ext cx="129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20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121" y="1510"/>
                  <a:ext cx="47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</p:grpSp>
          <p:grpSp>
            <p:nvGrpSpPr>
              <p:cNvPr id="30" name="Group 49"/>
              <p:cNvGrpSpPr>
                <a:grpSpLocks/>
              </p:cNvGrpSpPr>
              <p:nvPr/>
            </p:nvGrpSpPr>
            <p:grpSpPr bwMode="auto">
              <a:xfrm rot="-4160762">
                <a:off x="2135" y="1257"/>
                <a:ext cx="339" cy="470"/>
                <a:chOff x="1344" y="1326"/>
                <a:chExt cx="824" cy="690"/>
              </a:xfrm>
            </p:grpSpPr>
            <p:sp>
              <p:nvSpPr>
                <p:cNvPr id="9243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344" y="1776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44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4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920" y="13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4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845" y="132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47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703" y="1682"/>
                  <a:ext cx="322" cy="119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192" name="Line 55"/>
                <p:cNvSpPr>
                  <a:spLocks noChangeShapeType="1"/>
                </p:cNvSpPr>
                <p:nvPr/>
              </p:nvSpPr>
              <p:spPr bwMode="auto">
                <a:xfrm>
                  <a:off x="2000" y="1677"/>
                  <a:ext cx="166" cy="118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19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025" y="1578"/>
                  <a:ext cx="129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819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121" y="1510"/>
                  <a:ext cx="47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</p:grpSp>
          <p:grpSp>
            <p:nvGrpSpPr>
              <p:cNvPr id="31" name="Group 58"/>
              <p:cNvGrpSpPr>
                <a:grpSpLocks/>
              </p:cNvGrpSpPr>
              <p:nvPr/>
            </p:nvGrpSpPr>
            <p:grpSpPr bwMode="auto">
              <a:xfrm rot="-350564">
                <a:off x="3263" y="1983"/>
                <a:ext cx="339" cy="470"/>
                <a:chOff x="1344" y="1326"/>
                <a:chExt cx="824" cy="690"/>
              </a:xfrm>
            </p:grpSpPr>
            <p:sp>
              <p:nvSpPr>
                <p:cNvPr id="923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1344" y="1776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3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3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920" y="13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38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1845" y="132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3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703" y="1682"/>
                  <a:ext cx="322" cy="119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40" name="Line 64"/>
                <p:cNvSpPr>
                  <a:spLocks noChangeShapeType="1"/>
                </p:cNvSpPr>
                <p:nvPr/>
              </p:nvSpPr>
              <p:spPr bwMode="auto">
                <a:xfrm>
                  <a:off x="2000" y="1677"/>
                  <a:ext cx="166" cy="118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4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025" y="1578"/>
                  <a:ext cx="129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42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121" y="1510"/>
                  <a:ext cx="47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</p:grpSp>
          <p:grpSp>
            <p:nvGrpSpPr>
              <p:cNvPr id="9216" name="Group 67"/>
              <p:cNvGrpSpPr>
                <a:grpSpLocks/>
              </p:cNvGrpSpPr>
              <p:nvPr/>
            </p:nvGrpSpPr>
            <p:grpSpPr bwMode="auto">
              <a:xfrm rot="-8500129">
                <a:off x="2070" y="3151"/>
                <a:ext cx="187" cy="411"/>
                <a:chOff x="1344" y="1326"/>
                <a:chExt cx="824" cy="690"/>
              </a:xfrm>
            </p:grpSpPr>
            <p:sp>
              <p:nvSpPr>
                <p:cNvPr id="9227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344" y="1776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2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29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920" y="13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30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1845" y="132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31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703" y="1682"/>
                  <a:ext cx="322" cy="119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32" name="Line 73"/>
                <p:cNvSpPr>
                  <a:spLocks noChangeShapeType="1"/>
                </p:cNvSpPr>
                <p:nvPr/>
              </p:nvSpPr>
              <p:spPr bwMode="auto">
                <a:xfrm>
                  <a:off x="2000" y="1677"/>
                  <a:ext cx="166" cy="118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3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025" y="1578"/>
                  <a:ext cx="129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34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121" y="1510"/>
                  <a:ext cx="47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</p:grpSp>
          <p:grpSp>
            <p:nvGrpSpPr>
              <p:cNvPr id="9217" name="Group 76"/>
              <p:cNvGrpSpPr>
                <a:grpSpLocks/>
              </p:cNvGrpSpPr>
              <p:nvPr/>
            </p:nvGrpSpPr>
            <p:grpSpPr bwMode="auto">
              <a:xfrm rot="14183593" flipH="1">
                <a:off x="2667" y="3143"/>
                <a:ext cx="251" cy="364"/>
                <a:chOff x="1344" y="1326"/>
                <a:chExt cx="824" cy="690"/>
              </a:xfrm>
            </p:grpSpPr>
            <p:sp>
              <p:nvSpPr>
                <p:cNvPr id="9219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344" y="1776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20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728" y="1536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21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920" y="13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22" name="Line 80"/>
                <p:cNvSpPr>
                  <a:spLocks noChangeShapeType="1"/>
                </p:cNvSpPr>
                <p:nvPr/>
              </p:nvSpPr>
              <p:spPr bwMode="auto">
                <a:xfrm flipH="1" flipV="1">
                  <a:off x="1845" y="132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23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703" y="1682"/>
                  <a:ext cx="322" cy="119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24" name="Line 82"/>
                <p:cNvSpPr>
                  <a:spLocks noChangeShapeType="1"/>
                </p:cNvSpPr>
                <p:nvPr/>
              </p:nvSpPr>
              <p:spPr bwMode="auto">
                <a:xfrm>
                  <a:off x="2000" y="1677"/>
                  <a:ext cx="166" cy="118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25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025" y="1578"/>
                  <a:ext cx="129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  <p:sp>
              <p:nvSpPr>
                <p:cNvPr id="922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121" y="1510"/>
                  <a:ext cx="47" cy="99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 sz="1400"/>
                </a:p>
              </p:txBody>
            </p:sp>
          </p:grpSp>
        </p:grpSp>
        <p:sp>
          <p:nvSpPr>
            <p:cNvPr id="7" name="Text Box 85"/>
            <p:cNvSpPr txBox="1">
              <a:spLocks noChangeArrowheads="1"/>
            </p:cNvSpPr>
            <p:nvPr/>
          </p:nvSpPr>
          <p:spPr bwMode="auto">
            <a:xfrm>
              <a:off x="1674" y="5679"/>
              <a:ext cx="349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altLang="ro-RO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g</a:t>
              </a:r>
              <a:endParaRPr kumimoji="0" lang="ro-RO" altLang="ro-RO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86"/>
            <p:cNvSpPr txBox="1">
              <a:spLocks noChangeArrowheads="1"/>
            </p:cNvSpPr>
            <p:nvPr/>
          </p:nvSpPr>
          <p:spPr bwMode="auto">
            <a:xfrm>
              <a:off x="2981" y="5443"/>
              <a:ext cx="59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ro-RO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e</a:t>
              </a:r>
              <a:r>
                <a:rPr kumimoji="0" lang="en-GB" altLang="ro-RO" sz="1400" b="0" i="0" u="none" strike="noStrike" cap="none" normalizeH="0" baseline="30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-</a:t>
              </a:r>
              <a:endParaRPr kumimoji="0" lang="ro-RO" altLang="ro-RO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87"/>
            <p:cNvSpPr txBox="1">
              <a:spLocks noChangeArrowheads="1"/>
            </p:cNvSpPr>
            <p:nvPr/>
          </p:nvSpPr>
          <p:spPr bwMode="auto">
            <a:xfrm>
              <a:off x="3975" y="5612"/>
              <a:ext cx="592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ro-RO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X</a:t>
              </a:r>
              <a:endParaRPr kumimoji="0" lang="ro-RO" altLang="ro-RO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88"/>
            <p:cNvSpPr>
              <a:spLocks noChangeArrowheads="1"/>
            </p:cNvSpPr>
            <p:nvPr/>
          </p:nvSpPr>
          <p:spPr bwMode="auto">
            <a:xfrm>
              <a:off x="3086" y="6067"/>
              <a:ext cx="122" cy="118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o-RO" altLang="ro-R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89"/>
            <p:cNvSpPr txBox="1">
              <a:spLocks noChangeArrowheads="1"/>
            </p:cNvSpPr>
            <p:nvPr/>
          </p:nvSpPr>
          <p:spPr bwMode="auto">
            <a:xfrm>
              <a:off x="2825" y="6336"/>
              <a:ext cx="212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ro-RO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Atom</a:t>
              </a:r>
              <a:r>
                <a:rPr kumimoji="0" lang="en-GB" altLang="ro-RO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, </a:t>
              </a:r>
              <a:r>
                <a:rPr kumimoji="0" lang="en-GB" altLang="ro-RO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(</a:t>
              </a:r>
              <a:r>
                <a:rPr kumimoji="0" lang="en-GB" altLang="ro-RO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molecula</a:t>
              </a:r>
              <a:r>
                <a:rPr kumimoji="0" lang="en-GB" altLang="ro-RO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)</a:t>
              </a:r>
              <a:endParaRPr kumimoji="0" lang="ro-RO" altLang="ro-RO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25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11951" y="4465826"/>
            <a:ext cx="793947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37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Doza</a:t>
            </a:r>
            <a:r>
              <a:rPr kumimoji="0" lang="en-US" altLang="ro-RO" sz="37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kumimoji="0" lang="en-US" altLang="ro-RO" sz="37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Absorbita</a:t>
            </a:r>
            <a:r>
              <a:rPr kumimoji="0" lang="en-US" altLang="ro-RO" sz="37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kumimoji="0" lang="en-US" altLang="ro-RO" sz="37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= </a:t>
            </a:r>
            <a:r>
              <a:rPr kumimoji="0" lang="en-US" altLang="ro-RO" sz="3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Energia</a:t>
            </a:r>
            <a:r>
              <a:rPr kumimoji="0" lang="en-US" altLang="ro-RO" sz="3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kumimoji="0" lang="en-US" altLang="ro-RO" sz="3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absorbita</a:t>
            </a:r>
            <a:r>
              <a:rPr kumimoji="0" lang="en-US" altLang="ro-RO" sz="3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in </a:t>
            </a:r>
            <a:r>
              <a:rPr kumimoji="0" lang="en-US" altLang="ro-RO" sz="3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unitatea</a:t>
            </a:r>
            <a:r>
              <a:rPr kumimoji="0" lang="en-US" altLang="ro-RO" sz="3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de masa</a:t>
            </a:r>
            <a:r>
              <a:rPr kumimoji="0" lang="en-US" altLang="ro-RO" sz="37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/>
            </a:r>
            <a:br>
              <a:rPr kumimoji="0" lang="en-US" altLang="ro-RO" sz="37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r>
              <a:rPr kumimoji="0" lang="en-US" altLang="ro-RO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[D]</a:t>
            </a:r>
            <a:r>
              <a:rPr kumimoji="0" lang="en-US" altLang="ro-RO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SI</a:t>
            </a:r>
            <a:r>
              <a:rPr kumimoji="0" lang="en-US" altLang="ro-RO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=1 Gray (</a:t>
            </a:r>
            <a:r>
              <a:rPr kumimoji="0" lang="en-US" altLang="ro-RO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Gy</a:t>
            </a:r>
            <a:r>
              <a:rPr kumimoji="0" lang="en-US" altLang="ro-RO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) = 1 Joule / 1 Kg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o-RO" altLang="ro-RO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RADIATII IONIZANTE</a:t>
            </a:r>
            <a:endParaRPr lang="ro-RO" dirty="0"/>
          </a:p>
        </p:txBody>
      </p:sp>
      <p:sp>
        <p:nvSpPr>
          <p:cNvPr id="925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55576" y="1911973"/>
            <a:ext cx="4873407" cy="7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0" fontAlgn="base" hangingPunct="0">
              <a:spcAft>
                <a:spcPct val="0"/>
              </a:spcAft>
              <a:buClr>
                <a:schemeClr val="accent1"/>
              </a:buClr>
              <a:buSzPts val="2600"/>
              <a:buNone/>
            </a:pPr>
            <a:r>
              <a:rPr kumimoji="0" lang="en-US" altLang="ro-RO" sz="37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Debitul</a:t>
            </a:r>
            <a:r>
              <a:rPr kumimoji="0" lang="en-US" altLang="ro-RO" sz="37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kumimoji="0" lang="en-US" altLang="ro-RO" sz="37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dozei</a:t>
            </a:r>
            <a:r>
              <a:rPr kumimoji="0" lang="en-US" altLang="ro-RO" sz="37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kumimoji="0" lang="en-US" altLang="ro-RO" sz="37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absorbite</a:t>
            </a:r>
            <a:r>
              <a:rPr kumimoji="0" lang="en-US" altLang="ro-RO" sz="37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:</a:t>
            </a:r>
            <a:endParaRPr kumimoji="0" lang="ro-RO" altLang="ro-RO" sz="32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8144" y="1927362"/>
                <a:ext cx="1570558" cy="925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ro-RO" sz="3200" b="1" dirty="0">
                              <a:solidFill>
                                <a:schemeClr val="bg1"/>
                              </a:solidFill>
                              <a:latin typeface="Symbol" panose="05050102010706020507" pitchFamily="18" charset="2"/>
                            </a:rPr>
                            <m:t>D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m:rPr>
                              <m:nor/>
                            </m:rPr>
                            <a:rPr lang="ro-RO" sz="32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ro-RO" sz="3200" b="1" dirty="0">
                              <a:solidFill>
                                <a:schemeClr val="bg1"/>
                              </a:solidFill>
                              <a:latin typeface="Symbol" panose="05050102010706020507" pitchFamily="18" charset="2"/>
                            </a:rPr>
                            <m:t>D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o-RO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927362"/>
                <a:ext cx="1570558" cy="92557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57200" y="3933056"/>
            <a:ext cx="84816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36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Randament radiochimic </a:t>
            </a:r>
            <a:r>
              <a:rPr lang="it-IT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it-IT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it-IT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Numarul 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de. molecule (atomi, ioni) transformate, in urma preluarii unei cantitati de energie radianta de 100 eV.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RADIATII IONIZANTE</a:t>
            </a:r>
            <a:endParaRPr lang="ro-RO" dirty="0"/>
          </a:p>
        </p:txBody>
      </p:sp>
      <p:sp>
        <p:nvSpPr>
          <p:cNvPr id="925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11951" y="1124744"/>
            <a:ext cx="7939479" cy="7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37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Efect</a:t>
            </a:r>
            <a:r>
              <a:rPr kumimoji="0" lang="en-US" altLang="ro-RO" sz="37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kumimoji="0" lang="en-US" altLang="ro-RO" sz="37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biocid</a:t>
            </a:r>
            <a:r>
              <a:rPr kumimoji="0" lang="en-US" altLang="ro-RO" sz="37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kumimoji="0" lang="en-US" altLang="ro-RO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(“</a:t>
            </a:r>
            <a:r>
              <a:rPr kumimoji="0" lang="en-US" altLang="ro-RO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Ruperea</a:t>
            </a:r>
            <a:r>
              <a:rPr kumimoji="0" lang="en-US" altLang="ro-RO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” </a:t>
            </a:r>
            <a:r>
              <a:rPr kumimoji="0" lang="en-US" altLang="ro-RO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moleculei</a:t>
            </a:r>
            <a:r>
              <a:rPr kumimoji="0" lang="en-US" altLang="ro-RO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de ADN)</a:t>
            </a:r>
            <a:endParaRPr kumimoji="0" lang="ro-RO" altLang="ro-RO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31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37446"/>
              </p:ext>
            </p:extLst>
          </p:nvPr>
        </p:nvGraphicFramePr>
        <p:xfrm>
          <a:off x="811951" y="2132856"/>
          <a:ext cx="7315200" cy="2972118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</a:tblGrid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ro-R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No biological effect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Mutation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Death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Fungi and bacteria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~10Gy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 100Gy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~1000 Gy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Insects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~1Gy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 10Gy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 100Gy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Mamals</a:t>
                      </a:r>
                      <a:endParaRPr kumimoji="0" lang="ro-RO" altLang="ro-R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~0,01 Gy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~0,1Gy</a:t>
                      </a:r>
                      <a:endParaRPr kumimoji="0" lang="ro-RO" alt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 10Gy</a:t>
                      </a:r>
                      <a:endParaRPr kumimoji="0" lang="ro-RO" altLang="ro-R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RADIATII IONIZANTE</a:t>
            </a:r>
            <a:endParaRPr lang="ro-RO" dirty="0"/>
          </a:p>
        </p:txBody>
      </p:sp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5448485" cy="33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444208" y="2531528"/>
            <a:ext cx="1377451" cy="120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Fungi &amp; Bacteria</a:t>
            </a:r>
            <a:endParaRPr kumimoji="0" lang="ro-RO" altLang="ro-RO" sz="20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7998" y="2073181"/>
            <a:ext cx="2170584" cy="171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“</a:t>
            </a: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Curba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de </a:t>
            </a: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supravietuire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”</a:t>
            </a:r>
            <a:endParaRPr kumimoji="0" lang="ro-RO" altLang="ro-RO" sz="2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11951" y="1124744"/>
            <a:ext cx="7939479" cy="7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37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Efect</a:t>
            </a:r>
            <a:r>
              <a:rPr kumimoji="0" lang="en-US" altLang="ro-RO" sz="37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kumimoji="0" lang="en-US" altLang="ro-RO" sz="37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biocid</a:t>
            </a:r>
            <a:r>
              <a:rPr kumimoji="0" lang="en-US" altLang="ro-RO" sz="37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kumimoji="0" lang="en-US" altLang="ro-RO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(“</a:t>
            </a:r>
            <a:r>
              <a:rPr kumimoji="0" lang="en-US" altLang="ro-RO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Ruperea</a:t>
            </a:r>
            <a:r>
              <a:rPr kumimoji="0" lang="en-US" altLang="ro-RO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” </a:t>
            </a:r>
            <a:r>
              <a:rPr kumimoji="0" lang="en-US" altLang="ro-RO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moleculei</a:t>
            </a:r>
            <a:r>
              <a:rPr kumimoji="0" lang="en-US" altLang="ro-RO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de ADN)</a:t>
            </a:r>
            <a:endParaRPr kumimoji="0" lang="ro-RO" altLang="ro-RO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95535" y="5451801"/>
            <a:ext cx="8136905" cy="9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D</a:t>
            </a:r>
            <a:r>
              <a:rPr kumimoji="0" lang="en-US" altLang="ro-RO" sz="2400" b="1" i="0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10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= </a:t>
            </a: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doza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la care </a:t>
            </a: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numarul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de </a:t>
            </a: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indivizi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se reduce cu 1/10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(specific </a:t>
            </a: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fiecarui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microorganism)</a:t>
            </a:r>
            <a:endParaRPr kumimoji="0" lang="ro-RO" altLang="ro-RO" sz="2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IRADIATOARE GAMMA</a:t>
            </a:r>
            <a:endParaRPr lang="ro-RO" dirty="0"/>
          </a:p>
        </p:txBody>
      </p:sp>
      <p:sp>
        <p:nvSpPr>
          <p:cNvPr id="5" name="Dodecagon 4"/>
          <p:cNvSpPr/>
          <p:nvPr/>
        </p:nvSpPr>
        <p:spPr>
          <a:xfrm>
            <a:off x="1761741" y="3249976"/>
            <a:ext cx="648072" cy="64807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aseline="30000" dirty="0" smtClean="0">
                <a:solidFill>
                  <a:schemeClr val="bg1"/>
                </a:solidFill>
              </a:rPr>
              <a:t>60</a:t>
            </a:r>
            <a:r>
              <a:rPr lang="en-US" dirty="0" smtClean="0">
                <a:solidFill>
                  <a:schemeClr val="bg1"/>
                </a:solidFill>
              </a:rPr>
              <a:t>Co</a:t>
            </a:r>
            <a:endParaRPr lang="ro-RO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2409813" y="3660842"/>
            <a:ext cx="2160240" cy="4532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V="1">
            <a:off x="2409813" y="2390952"/>
            <a:ext cx="5184576" cy="10962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49813" y="1417638"/>
                <a:ext cx="2291846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o-RO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altLang="ro-RO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ro-RO" sz="3200" b="1" i="1" baseline="30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o-RO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13" y="1417638"/>
                <a:ext cx="2291846" cy="92339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489933" y="1417638"/>
            <a:ext cx="4398322" cy="9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 = </a:t>
            </a: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activitatea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sursei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(Ci, </a:t>
            </a: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Bq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lang="en-US" altLang="ro-RO" sz="2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X = </a:t>
            </a:r>
            <a:r>
              <a:rPr lang="en-US" altLang="ro-RO" sz="2400" b="1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distanta</a:t>
            </a:r>
            <a:r>
              <a:rPr lang="en-US" altLang="ro-RO" sz="2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ro-RO" sz="2400" b="1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pana</a:t>
            </a:r>
            <a:r>
              <a:rPr lang="en-US" altLang="ro-RO" sz="2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la </a:t>
            </a:r>
            <a:r>
              <a:rPr lang="en-US" altLang="ro-RO" sz="2400" b="1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sursa</a:t>
            </a:r>
            <a:endParaRPr kumimoji="0" lang="ro-RO" altLang="ro-RO" sz="2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46785" y="3880309"/>
                <a:ext cx="2510624" cy="621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o-RO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;</a:t>
                </a:r>
                <a:endParaRPr lang="ro-R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785" y="3880309"/>
                <a:ext cx="2510624" cy="62145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990" r="-7524" b="-2079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63063" y="2795753"/>
                <a:ext cx="3188693" cy="852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o-RO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3600" i="1" baseline="-25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o-RO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63" y="2795753"/>
                <a:ext cx="3188693" cy="85228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935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48463" y="4884642"/>
            <a:ext cx="3575465" cy="5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2600"/>
              <a:buNone/>
              <a:tabLst/>
            </a:pP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Dezintegrare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kumimoji="0" lang="en-US" altLang="ro-RO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radioactiva</a:t>
            </a:r>
            <a:r>
              <a:rPr kumimoji="0" lang="en-US" altLang="ro-RO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:</a:t>
            </a:r>
            <a:endParaRPr kumimoji="0" lang="ro-RO" altLang="ro-RO" sz="2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6611" y="5413230"/>
                <a:ext cx="2448272" cy="7503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baseline="-25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3200" b="0" i="1" baseline="-50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   </a:t>
                </a:r>
                <a:endParaRPr lang="ro-RO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11" y="5413230"/>
                <a:ext cx="2448272" cy="75033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249" b="-243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4294967295"/>
              </p:nvPr>
            </p:nvSpPr>
            <p:spPr bwMode="auto">
              <a:xfrm>
                <a:off x="3150597" y="5488355"/>
                <a:ext cx="5558326" cy="68081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lvl="0" indent="0" eaLnBrk="0" fontAlgn="base" hangingPunct="0">
                  <a:spcAft>
                    <a:spcPct val="0"/>
                  </a:spcAft>
                  <a:buClr>
                    <a:schemeClr val="accent1"/>
                  </a:buClr>
                  <a:buSzPts val="2600"/>
                  <a:buNone/>
                </a:pPr>
                <a:r>
                  <a:rPr kumimoji="0" lang="en-US" altLang="ro-RO" b="1" i="0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Franklin Gothic Book" panose="020B0503020102020204" pitchFamily="34" charset="0"/>
                    <a:sym typeface="Symbol" panose="05050102010706020507" pitchFamily="18" charset="2"/>
                  </a:rPr>
                  <a:t>Co-60 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2016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 0.88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i="1" baseline="-25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201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kumimoji="0" lang="ro-RO" altLang="ro-RO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3150597" y="5488355"/>
                <a:ext cx="5558326" cy="68081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2303" t="-7143" b="-357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9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IRADIATOARE GAMMA</a:t>
            </a:r>
            <a:endParaRPr lang="ro-RO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92944" y="1268760"/>
            <a:ext cx="7758112" cy="5183188"/>
            <a:chOff x="297" y="580"/>
            <a:chExt cx="5151" cy="3597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580"/>
              <a:ext cx="1322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" y="597"/>
              <a:ext cx="2512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" y="624"/>
              <a:ext cx="1059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1" y="2017"/>
              <a:ext cx="1724" cy="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01"/>
              <a:ext cx="895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87"/>
              <a:ext cx="1377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3141"/>
              <a:ext cx="1148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6485274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Octombrie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2016</a:t>
            </a:r>
            <a:endParaRPr lang="ro-R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57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ysClr val="windowText" lastClr="000000"/>
      </a:dk1>
      <a:lt1>
        <a:sysClr val="window" lastClr="FFFFFF"/>
      </a:lt1>
      <a:dk2>
        <a:srgbClr val="548DD4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1956</TotalTime>
  <Words>2153</Words>
  <Application>Microsoft Office PowerPoint</Application>
  <PresentationFormat>Expunere pe ecran (4:3)</PresentationFormat>
  <Paragraphs>311</Paragraphs>
  <Slides>36</Slides>
  <Notes>20</Notes>
  <HiddenSlides>0</HiddenSlides>
  <MMClips>0</MMClips>
  <ScaleCrop>false</ScaleCrop>
  <HeadingPairs>
    <vt:vector size="8" baseType="variant">
      <vt:variant>
        <vt:lpstr>Fonturi utilizate</vt:lpstr>
      </vt:variant>
      <vt:variant>
        <vt:i4>15</vt:i4>
      </vt:variant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36</vt:i4>
      </vt:variant>
    </vt:vector>
  </HeadingPairs>
  <TitlesOfParts>
    <vt:vector size="53" baseType="lpstr">
      <vt:lpstr>MS PGothic</vt:lpstr>
      <vt:lpstr>Arial</vt:lpstr>
      <vt:lpstr>Arial Black</vt:lpstr>
      <vt:lpstr>Book Antiqua</vt:lpstr>
      <vt:lpstr>Calibri</vt:lpstr>
      <vt:lpstr>Cambria Math</vt:lpstr>
      <vt:lpstr>Franklin Gothic Book</vt:lpstr>
      <vt:lpstr>Lucida Sans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Apex</vt:lpstr>
      <vt:lpstr>Picture</vt:lpstr>
      <vt:lpstr>Iradieri tehnologice cu radiatii gamma la IRASM</vt:lpstr>
      <vt:lpstr>Prezentare PowerPoint</vt:lpstr>
      <vt:lpstr>RADIATII IONIZANTE</vt:lpstr>
      <vt:lpstr>RADIATII IONIZANTE</vt:lpstr>
      <vt:lpstr>RADIATII IONIZANTE</vt:lpstr>
      <vt:lpstr>RADIATII IONIZANTE</vt:lpstr>
      <vt:lpstr>RADIATII IONIZANTE</vt:lpstr>
      <vt:lpstr>IRADIATOARE GAMMA</vt:lpstr>
      <vt:lpstr>IRADIATOARE GAMMA</vt:lpstr>
      <vt:lpstr>IRADIATOARE GAMMA</vt:lpstr>
      <vt:lpstr>IRADIATOARE GAMMA</vt:lpstr>
      <vt:lpstr>IRADIERE TEHNOLOGICA</vt:lpstr>
      <vt:lpstr>IRADIATOARE IRASM</vt:lpstr>
      <vt:lpstr>INSTALATIA DE IRADIERE CU SCOPURI MULTIPLE - IRASM</vt:lpstr>
      <vt:lpstr>IRADIATOR GC-5000</vt:lpstr>
      <vt:lpstr>DOZIMETRIE TEHNOLOGICA</vt:lpstr>
      <vt:lpstr>POSIBILITATI CURENTE DE IRADIERE</vt:lpstr>
      <vt:lpstr>POSIBILITATI CURENTE DE IRADIERE</vt:lpstr>
      <vt:lpstr>POSIBILITATI CURENTE DE IRADIERE</vt:lpstr>
      <vt:lpstr>POSIBILITATI CURENTE DE IRADIERE</vt:lpstr>
      <vt:lpstr>POSIBILITATI CURENTE DE IRADIERE</vt:lpstr>
      <vt:lpstr>IRASM – IRAdiator cu Scopuri Multiple</vt:lpstr>
      <vt:lpstr>POSIBILITATI CURENTE DE IRADIERE</vt:lpstr>
      <vt:lpstr>Stabilirea dozei de tratament</vt:lpstr>
      <vt:lpstr>Stabilirea dozei de tratament</vt:lpstr>
      <vt:lpstr>Validarea sterilizarii – ISO 11137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Validarea sterilizarii – 3AQ4a</vt:lpstr>
      <vt:lpstr>Validarea sterilizarii – 3AQ4a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</dc:creator>
  <cp:lastModifiedBy>Constantin Mihai</cp:lastModifiedBy>
  <cp:revision>241</cp:revision>
  <dcterms:created xsi:type="dcterms:W3CDTF">2014-11-10T07:14:05Z</dcterms:created>
  <dcterms:modified xsi:type="dcterms:W3CDTF">2016-12-09T13:14:08Z</dcterms:modified>
</cp:coreProperties>
</file>